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256" r:id="rId2"/>
    <p:sldId id="258" r:id="rId3"/>
    <p:sldId id="257" r:id="rId4"/>
    <p:sldId id="327" r:id="rId5"/>
    <p:sldId id="259" r:id="rId6"/>
    <p:sldId id="279" r:id="rId7"/>
    <p:sldId id="260" r:id="rId8"/>
    <p:sldId id="261" r:id="rId9"/>
    <p:sldId id="324" r:id="rId10"/>
    <p:sldId id="264" r:id="rId11"/>
    <p:sldId id="325" r:id="rId12"/>
    <p:sldId id="265" r:id="rId13"/>
    <p:sldId id="326" r:id="rId14"/>
    <p:sldId id="328" r:id="rId15"/>
    <p:sldId id="266" r:id="rId16"/>
    <p:sldId id="267" r:id="rId17"/>
    <p:sldId id="332" r:id="rId18"/>
    <p:sldId id="333" r:id="rId19"/>
    <p:sldId id="334" r:id="rId20"/>
    <p:sldId id="335" r:id="rId21"/>
    <p:sldId id="269" r:id="rId22"/>
    <p:sldId id="270" r:id="rId23"/>
    <p:sldId id="345" r:id="rId24"/>
    <p:sldId id="337" r:id="rId25"/>
    <p:sldId id="299" r:id="rId26"/>
    <p:sldId id="300" r:id="rId27"/>
    <p:sldId id="338" r:id="rId28"/>
    <p:sldId id="339" r:id="rId29"/>
    <p:sldId id="301" r:id="rId30"/>
    <p:sldId id="302" r:id="rId31"/>
    <p:sldId id="271" r:id="rId32"/>
    <p:sldId id="340" r:id="rId33"/>
    <p:sldId id="304" r:id="rId34"/>
    <p:sldId id="305" r:id="rId35"/>
    <p:sldId id="306" r:id="rId36"/>
    <p:sldId id="307" r:id="rId37"/>
    <p:sldId id="344" r:id="rId38"/>
    <p:sldId id="342" r:id="rId39"/>
    <p:sldId id="308" r:id="rId40"/>
    <p:sldId id="347" r:id="rId41"/>
    <p:sldId id="348" r:id="rId42"/>
    <p:sldId id="349" r:id="rId43"/>
    <p:sldId id="346" r:id="rId44"/>
    <p:sldId id="309" r:id="rId45"/>
    <p:sldId id="310" r:id="rId46"/>
    <p:sldId id="311" r:id="rId47"/>
    <p:sldId id="312" r:id="rId48"/>
    <p:sldId id="350" r:id="rId49"/>
    <p:sldId id="313" r:id="rId50"/>
    <p:sldId id="314" r:id="rId51"/>
    <p:sldId id="273" r:id="rId52"/>
    <p:sldId id="319" r:id="rId53"/>
    <p:sldId id="320" r:id="rId54"/>
    <p:sldId id="321" r:id="rId55"/>
    <p:sldId id="351" r:id="rId56"/>
    <p:sldId id="322" r:id="rId57"/>
    <p:sldId id="315" r:id="rId58"/>
    <p:sldId id="316" r:id="rId59"/>
    <p:sldId id="317" r:id="rId60"/>
    <p:sldId id="303" r:id="rId61"/>
    <p:sldId id="336" r:id="rId62"/>
    <p:sldId id="288" r:id="rId6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0059"/>
    <a:srgbClr val="40008E"/>
    <a:srgbClr val="2D0167"/>
    <a:srgbClr val="200148"/>
    <a:srgbClr val="2801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>
        <p:scale>
          <a:sx n="125" d="100"/>
          <a:sy n="125" d="100"/>
        </p:scale>
        <p:origin x="1812" y="1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azulin\Documents\&#1069;&#1093;&#1086;+\Augur\&#1056;&#1052;.%20&#1040;&#1056;&#1058;,%20&#1054;&#1073;&#1088;&#1072;&#1079;&#1077;&#1094;%2019405,%20&#1047;&#1086;&#1085;&#1072;&#1083;&#1100;&#1085;&#1072;&#1103;%20&#1092;&#1086;&#1082;&#1091;&#1089;&#1080;&#1088;&#1086;&#1074;&#1082;&#1072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azulin\Documents\&#1069;&#1093;&#1086;+\Augur\&#1056;&#1052;.%20&#1040;&#1056;&#1058;,%20&#1054;&#1073;&#1088;&#1072;&#1079;&#1077;&#1094;%2019405,%20&#1047;&#1086;&#1085;&#1072;&#1083;&#1100;&#1085;&#1072;&#1103;%20&#1092;&#1086;&#1082;&#1091;&#1089;&#1080;&#1088;&#1086;&#1074;&#1082;&#1072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azulin\Documents\&#1069;&#1093;&#1086;+\Augur\&#1056;&#1052;.%20&#1040;&#1056;&#1058;,%20&#1054;&#1073;&#1088;&#1072;&#1079;&#1077;&#1094;%2019405,%20&#1047;&#1086;&#1085;&#1072;&#1083;&#1100;&#1085;&#1072;&#1103;%20&#1092;&#1086;&#1082;&#1091;&#1089;&#1080;&#1088;&#1086;&#1074;&#1082;&#1072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'[РМ. АРТ, Образец 19405, Зональная фокусировка.xlsx]Сводная'!$A$1</c:f>
          <c:strCache>
            <c:ptCount val="1"/>
            <c:pt idx="0">
              <c:v>Амплитуды в зависимости от схемы и номера отражателя</c:v>
            </c:pt>
          </c:strCache>
        </c:strRef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'[РМ. АРТ, Образец 19405, Зональная фокусировка.xlsx]Сводная'!$D$4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'[РМ. АРТ, Образец 19405, Зональная фокусировка.xlsx]Сводная'!$D$5:$D$14</c:f>
              <c:numCache>
                <c:formatCode>General</c:formatCode>
                <c:ptCount val="10"/>
                <c:pt idx="0" formatCode="0.00E+00">
                  <c:v>2850000</c:v>
                </c:pt>
                <c:pt idx="2" formatCode="0.00E+00">
                  <c:v>442500</c:v>
                </c:pt>
                <c:pt idx="3" formatCode="0.00E+00">
                  <c:v>1764000</c:v>
                </c:pt>
                <c:pt idx="6" formatCode="0.00E+00">
                  <c:v>4283000</c:v>
                </c:pt>
                <c:pt idx="7" formatCode="0.00E+00">
                  <c:v>4253000</c:v>
                </c:pt>
                <c:pt idx="8" formatCode="0.00E+00">
                  <c:v>2006000</c:v>
                </c:pt>
                <c:pt idx="9" formatCode="0.00E+00">
                  <c:v>1854000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08-405F-BE6E-8C490A85225D}"/>
            </c:ext>
          </c:extLst>
        </c:ser>
        <c:ser>
          <c:idx val="1"/>
          <c:order val="1"/>
          <c:tx>
            <c:strRef>
              <c:f>'[РМ. АРТ, Образец 19405, Зональная фокусировка.xlsx]Сводная'!$E$4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'[РМ. АРТ, Образец 19405, Зональная фокусировка.xlsx]Сводная'!$E$5:$E$14</c:f>
              <c:numCache>
                <c:formatCode>0.00E+00</c:formatCode>
                <c:ptCount val="10"/>
                <c:pt idx="0">
                  <c:v>3293000</c:v>
                </c:pt>
                <c:pt idx="1">
                  <c:v>353600</c:v>
                </c:pt>
                <c:pt idx="2">
                  <c:v>392100</c:v>
                </c:pt>
                <c:pt idx="3">
                  <c:v>1081000</c:v>
                </c:pt>
                <c:pt idx="5">
                  <c:v>2466000</c:v>
                </c:pt>
                <c:pt idx="6">
                  <c:v>4567000</c:v>
                </c:pt>
                <c:pt idx="7">
                  <c:v>4527000</c:v>
                </c:pt>
                <c:pt idx="8">
                  <c:v>1759000</c:v>
                </c:pt>
                <c:pt idx="9">
                  <c:v>2319000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08-405F-BE6E-8C490A85225D}"/>
            </c:ext>
          </c:extLst>
        </c:ser>
        <c:ser>
          <c:idx val="2"/>
          <c:order val="2"/>
          <c:tx>
            <c:strRef>
              <c:f>'[РМ. АРТ, Образец 19405, Зональная фокусировка.xlsx]Сводная'!$F$4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'[РМ. АРТ, Образец 19405, Зональная фокусировка.xlsx]Сводная'!$F$5:$F$14</c:f>
              <c:numCache>
                <c:formatCode>0.00E+00</c:formatCode>
                <c:ptCount val="10"/>
                <c:pt idx="0">
                  <c:v>2685000</c:v>
                </c:pt>
                <c:pt idx="1">
                  <c:v>543500</c:v>
                </c:pt>
                <c:pt idx="2">
                  <c:v>468100</c:v>
                </c:pt>
                <c:pt idx="3">
                  <c:v>597200</c:v>
                </c:pt>
                <c:pt idx="4">
                  <c:v>1043000</c:v>
                </c:pt>
                <c:pt idx="5">
                  <c:v>2815000</c:v>
                </c:pt>
                <c:pt idx="6">
                  <c:v>4065000</c:v>
                </c:pt>
                <c:pt idx="7">
                  <c:v>4054000</c:v>
                </c:pt>
                <c:pt idx="8">
                  <c:v>1076000</c:v>
                </c:pt>
                <c:pt idx="9">
                  <c:v>2546000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408-405F-BE6E-8C490A85225D}"/>
            </c:ext>
          </c:extLst>
        </c:ser>
        <c:ser>
          <c:idx val="3"/>
          <c:order val="3"/>
          <c:tx>
            <c:strRef>
              <c:f>'[РМ. АРТ, Образец 19405, Зональная фокусировка.xlsx]Сводная'!$G$4</c:f>
              <c:strCache>
                <c:ptCount val="1"/>
                <c:pt idx="0">
                  <c:v>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'[РМ. АРТ, Образец 19405, Зональная фокусировка.xlsx]Сводная'!$G$5:$G$14</c:f>
              <c:numCache>
                <c:formatCode>0.00E+00</c:formatCode>
                <c:ptCount val="10"/>
                <c:pt idx="0">
                  <c:v>1064000</c:v>
                </c:pt>
                <c:pt idx="1">
                  <c:v>806500</c:v>
                </c:pt>
                <c:pt idx="2">
                  <c:v>447500</c:v>
                </c:pt>
                <c:pt idx="5">
                  <c:v>4415000</c:v>
                </c:pt>
                <c:pt idx="6">
                  <c:v>3453000</c:v>
                </c:pt>
                <c:pt idx="7">
                  <c:v>3453000</c:v>
                </c:pt>
                <c:pt idx="9">
                  <c:v>3183000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408-405F-BE6E-8C490A8522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93344336"/>
        <c:axId val="693344752"/>
      </c:barChart>
      <c:catAx>
        <c:axId val="693344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93344752"/>
        <c:crosses val="autoZero"/>
        <c:auto val="1"/>
        <c:lblAlgn val="ctr"/>
        <c:lblOffset val="100"/>
        <c:noMultiLvlLbl val="0"/>
      </c:catAx>
      <c:valAx>
        <c:axId val="693344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E+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93344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023984181464499"/>
          <c:y val="0.11996131001858937"/>
          <c:w val="0.1128910168280247"/>
          <c:h val="4.31864826877446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'Исходные данные'!$E$53</c:f>
          <c:strCache>
            <c:ptCount val="1"/>
            <c:pt idx="0">
              <c:v>Слева направо от дна к поверхности</c:v>
            </c:pt>
          </c:strCache>
        </c:strRef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'Исходные данные'!$F$54:$F$57</c:f>
              <c:strCache>
                <c:ptCount val="4"/>
                <c:pt idx="0">
                  <c:v>{tr2T, tr2T-rf4T)</c:v>
                </c:pt>
                <c:pt idx="1">
                  <c:v>{tr2T, tr2T-rf4T)</c:v>
                </c:pt>
                <c:pt idx="2">
                  <c:v>{tr2T, tr2T-rf4T)</c:v>
                </c:pt>
                <c:pt idx="3">
                  <c:v>{tr2L-rf4T, tr2T-rf4T-rf2T)</c:v>
                </c:pt>
              </c:strCache>
            </c:strRef>
          </c:cat>
          <c:val>
            <c:numRef>
              <c:f>'Исходные данные'!$H$54:$H$57</c:f>
              <c:numCache>
                <c:formatCode>0.00</c:formatCode>
                <c:ptCount val="4"/>
                <c:pt idx="0">
                  <c:v>-1.2549374140679519</c:v>
                </c:pt>
                <c:pt idx="1">
                  <c:v>0</c:v>
                </c:pt>
                <c:pt idx="2">
                  <c:v>-1.7729488135266669</c:v>
                </c:pt>
                <c:pt idx="3">
                  <c:v>-0.29510184181809374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14-4A4F-AE61-355C9F0554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0609568"/>
        <c:axId val="390610400"/>
      </c:barChart>
      <c:catAx>
        <c:axId val="390609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90610400"/>
        <c:crosses val="autoZero"/>
        <c:auto val="1"/>
        <c:lblAlgn val="ctr"/>
        <c:lblOffset val="100"/>
        <c:noMultiLvlLbl val="0"/>
      </c:catAx>
      <c:valAx>
        <c:axId val="390610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90609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'Исходные данные'!$E$53</c:f>
          <c:strCache>
            <c:ptCount val="1"/>
            <c:pt idx="0">
              <c:v>Слева направо от дна к поверхности</c:v>
            </c:pt>
          </c:strCache>
        </c:strRef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'Исходные данные'!$F$61:$F$64</c:f>
              <c:strCache>
                <c:ptCount val="4"/>
                <c:pt idx="0">
                  <c:v>{tr2T-rf4T, tr2T-rf4L-rf2L)</c:v>
                </c:pt>
                <c:pt idx="1">
                  <c:v>{tr2T-rf4T, tr2T-rf4L-rf2L)</c:v>
                </c:pt>
                <c:pt idx="2">
                  <c:v>{tr2T-rf4T, tr2T-rf4L-rf2L)</c:v>
                </c:pt>
                <c:pt idx="3">
                  <c:v>{tr2T-rf4T, tr2T-rf4T-rf2T)</c:v>
                </c:pt>
              </c:strCache>
            </c:strRef>
          </c:cat>
          <c:val>
            <c:numRef>
              <c:f>'Исходные данные'!$H$61:$H$64</c:f>
              <c:numCache>
                <c:formatCode>0.00</c:formatCode>
                <c:ptCount val="4"/>
                <c:pt idx="0">
                  <c:v>-0.55765874420862527</c:v>
                </c:pt>
                <c:pt idx="1">
                  <c:v>0</c:v>
                </c:pt>
                <c:pt idx="2">
                  <c:v>-1.0114092335382727</c:v>
                </c:pt>
                <c:pt idx="3">
                  <c:v>-0.29400607386826383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E3-4639-9534-1D6E959832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0609568"/>
        <c:axId val="390610400"/>
      </c:barChart>
      <c:catAx>
        <c:axId val="390609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90610400"/>
        <c:crosses val="autoZero"/>
        <c:auto val="1"/>
        <c:lblAlgn val="ctr"/>
        <c:lblOffset val="100"/>
        <c:noMultiLvlLbl val="0"/>
      </c:catAx>
      <c:valAx>
        <c:axId val="390610400"/>
        <c:scaling>
          <c:orientation val="minMax"/>
          <c:min val="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90609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23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4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80.wmf"/><Relationship Id="rId1" Type="http://schemas.openxmlformats.org/officeDocument/2006/relationships/image" Target="../media/image79.wmf"/><Relationship Id="rId6" Type="http://schemas.openxmlformats.org/officeDocument/2006/relationships/image" Target="../media/image84.wmf"/><Relationship Id="rId5" Type="http://schemas.openxmlformats.org/officeDocument/2006/relationships/image" Target="../media/image83.wmf"/><Relationship Id="rId4" Type="http://schemas.openxmlformats.org/officeDocument/2006/relationships/image" Target="../media/image8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7C416-1D64-4A30-8F1B-18183FEC8E77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Нижний колонтитул )Зметки и выдачи)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F3F12D-DA0D-4BAD-86CA-7E3B6805E3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41105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38F5FE-23F1-4FA7-9663-12BFA00A13E1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Нижний колонтитул )Зметки и выдачи)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A37D30-C270-434D-B06B-B3D3C29878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18958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CEB5E8-E5A4-4FA3-AD33-901A9B41979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478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CEB5E8-E5A4-4FA3-AD33-901A9B419792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074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CEB5E8-E5A4-4FA3-AD33-901A9B419792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904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CEB5E8-E5A4-4FA3-AD33-901A9B419792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49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2610D-E4CF-4942-95A8-FE69465EAFFA}" type="datetime1">
              <a:rPr lang="ru-RU" smtClean="0"/>
              <a:t>17.09.2021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Нижний колонтитул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4A007-C614-4435-81D2-C5AE2C17A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805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B4BD4-A809-48E7-A6F2-025E0DFE34FB}" type="datetime1">
              <a:rPr lang="ru-RU" smtClean="0"/>
              <a:t>17.09.2021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Нижний колонтитул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4A007-C614-4435-81D2-C5AE2C17A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199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08798-7C8D-4E83-8CFA-FC75066491FA}" type="datetime1">
              <a:rPr lang="ru-RU" smtClean="0"/>
              <a:t>17.09.2021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Нижний колонтитул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4A007-C614-4435-81D2-C5AE2C17A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840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8043D-60DB-4A7C-87DC-FB781C708495}" type="datetime1">
              <a:rPr lang="ru-RU" smtClean="0"/>
              <a:t>17.09.2021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Нижний колонтитул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4A007-C614-4435-81D2-C5AE2C17A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701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D86B1-44B3-429F-AEC0-C02A4BA38954}" type="datetime1">
              <a:rPr lang="ru-RU" smtClean="0"/>
              <a:t>17.09.2021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Нижний колонтитул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4A007-C614-4435-81D2-C5AE2C17A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742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A31E-F719-4786-B698-247E1635F467}" type="datetime1">
              <a:rPr lang="ru-RU" smtClean="0"/>
              <a:t>17.09.2021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Нижний колонтитул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4A007-C614-4435-81D2-C5AE2C17A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72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1EF0A-2444-4B2A-91C0-DCB8D6B35998}" type="datetime1">
              <a:rPr lang="ru-RU" smtClean="0"/>
              <a:t>17.09.2021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Нижний колонтитул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4A007-C614-4435-81D2-C5AE2C17A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513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4DF9E-9800-4CE0-8ADA-B6785C3240DD}" type="datetime1">
              <a:rPr lang="ru-RU" smtClean="0"/>
              <a:t>17.09.2021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Нижний колонтитул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4A007-C614-4435-81D2-C5AE2C17A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996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7C2CA-7548-4487-BD20-1DE1D57411E0}" type="datetime1">
              <a:rPr lang="ru-RU" smtClean="0"/>
              <a:t>17.09.2021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Нижний колонтитул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4A007-C614-4435-81D2-C5AE2C17A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289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74641-712E-4DFA-862C-BF6C3C48A1F6}" type="datetime1">
              <a:rPr lang="ru-RU" smtClean="0"/>
              <a:t>17.09.2021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Нижний колонтитул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4A007-C614-4435-81D2-C5AE2C17A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506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F21C-B57D-4131-A3F8-E866407435C6}" type="datetime1">
              <a:rPr lang="ru-RU" smtClean="0"/>
              <a:t>17.09.2021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Нижний колонтитул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4A007-C614-4435-81D2-C5AE2C17A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268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F1B1A-CC12-4CF2-A0ED-DFE07997190A}" type="datetime1">
              <a:rPr lang="ru-RU" smtClean="0"/>
              <a:t>17.09.2021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Нижний колонтитул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4A007-C614-4435-81D2-C5AE2C17A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348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image" Target="../media/image2.jpeg"/><Relationship Id="rId7" Type="http://schemas.openxmlformats.org/officeDocument/2006/relationships/image" Target="../media/image23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image" Target="../media/image2.jpeg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chart" Target="../charts/chart2.xml"/><Relationship Id="rId7" Type="http://schemas.openxmlformats.org/officeDocument/2006/relationships/image" Target="../media/image5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chart" Target="../charts/char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wmf"/><Relationship Id="rId13" Type="http://schemas.openxmlformats.org/officeDocument/2006/relationships/oleObject" Target="../embeddings/oleObject19.bin"/><Relationship Id="rId3" Type="http://schemas.openxmlformats.org/officeDocument/2006/relationships/image" Target="../media/image2.jpeg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82.w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84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85.png"/><Relationship Id="rId11" Type="http://schemas.openxmlformats.org/officeDocument/2006/relationships/oleObject" Target="../embeddings/oleObject18.bin"/><Relationship Id="rId5" Type="http://schemas.openxmlformats.org/officeDocument/2006/relationships/image" Target="../media/image79.wmf"/><Relationship Id="rId15" Type="http://schemas.openxmlformats.org/officeDocument/2006/relationships/oleObject" Target="../embeddings/oleObject20.bin"/><Relationship Id="rId10" Type="http://schemas.openxmlformats.org/officeDocument/2006/relationships/image" Target="../media/image81.wmf"/><Relationship Id="rId4" Type="http://schemas.openxmlformats.org/officeDocument/2006/relationships/oleObject" Target="../embeddings/oleObject15.bin"/><Relationship Id="rId9" Type="http://schemas.openxmlformats.org/officeDocument/2006/relationships/oleObject" Target="../embeddings/oleObject17.bin"/><Relationship Id="rId14" Type="http://schemas.openxmlformats.org/officeDocument/2006/relationships/image" Target="../media/image83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3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emf"/><Relationship Id="rId4" Type="http://schemas.openxmlformats.org/officeDocument/2006/relationships/image" Target="../media/image8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emf"/><Relationship Id="rId5" Type="http://schemas.openxmlformats.org/officeDocument/2006/relationships/image" Target="../media/image94.emf"/><Relationship Id="rId4" Type="http://schemas.openxmlformats.org/officeDocument/2006/relationships/image" Target="../media/image93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e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9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0.wmf"/><Relationship Id="rId18" Type="http://schemas.openxmlformats.org/officeDocument/2006/relationships/image" Target="../media/image19.png"/><Relationship Id="rId3" Type="http://schemas.openxmlformats.org/officeDocument/2006/relationships/image" Target="../media/image2.jpeg"/><Relationship Id="rId7" Type="http://schemas.openxmlformats.org/officeDocument/2006/relationships/image" Target="../media/image9.w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7.png"/><Relationship Id="rId20" Type="http://schemas.openxmlformats.org/officeDocument/2006/relationships/image" Target="../media/image12.wmf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6.png"/><Relationship Id="rId5" Type="http://schemas.openxmlformats.org/officeDocument/2006/relationships/image" Target="../media/image8.wmf"/><Relationship Id="rId15" Type="http://schemas.openxmlformats.org/officeDocument/2006/relationships/image" Target="../media/image11.wmf"/><Relationship Id="rId10" Type="http://schemas.openxmlformats.org/officeDocument/2006/relationships/image" Target="../media/image15.png"/><Relationship Id="rId19" Type="http://schemas.openxmlformats.org/officeDocument/2006/relationships/oleObject" Target="../embeddings/oleObject8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14.png"/><Relationship Id="rId14" Type="http://schemas.openxmlformats.org/officeDocument/2006/relationships/oleObject" Target="../embeddings/oleObject7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jpeg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9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29015C"/>
            </a:gs>
            <a:gs pos="0">
              <a:srgbClr val="320272"/>
            </a:gs>
            <a:gs pos="100000">
              <a:srgbClr val="20014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213" y="2763981"/>
            <a:ext cx="5195458" cy="103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13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0" y="61380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133" y="6353597"/>
            <a:ext cx="4419800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fld id="{4E72AE78-D436-49EA-96BD-F3E2DF24FADA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Ультразвуковая автоматизированная дефектометрия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04" y="6264028"/>
            <a:ext cx="1640929" cy="461449"/>
          </a:xfrm>
          <a:prstGeom prst="rect">
            <a:avLst/>
          </a:prstGeom>
        </p:spPr>
      </p:pic>
      <p:sp>
        <p:nvSpPr>
          <p:cNvPr id="47" name="Rectangle 11"/>
          <p:cNvSpPr>
            <a:spLocks noChangeArrowheads="1"/>
          </p:cNvSpPr>
          <p:nvPr/>
        </p:nvSpPr>
        <p:spPr bwMode="auto">
          <a:xfrm>
            <a:off x="1240157" y="5067152"/>
            <a:ext cx="1029357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Использование двух антенных решёток позволяет получить изображение методом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M-C-SAFT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всей границы отверстия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Использовались схемы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TdT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TdTT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TTdTT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После про-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цедуры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сверхразрешения (расщепление спектра и построение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-модели) разрешающая способность возросла в </a:t>
            </a:r>
            <a:r>
              <a:rPr lang="ru-RU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три раза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0.64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мм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7" name="Рисунок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51"/>
          <a:stretch>
            <a:fillRect/>
          </a:stretch>
        </p:blipFill>
        <p:spPr bwMode="auto">
          <a:xfrm>
            <a:off x="2156987" y="1166073"/>
            <a:ext cx="7153095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Рисунок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93" b="3088"/>
          <a:stretch>
            <a:fillRect/>
          </a:stretch>
        </p:blipFill>
        <p:spPr bwMode="auto">
          <a:xfrm>
            <a:off x="2156987" y="1608831"/>
            <a:ext cx="7153095" cy="31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Поле 7"/>
          <p:cNvSpPr txBox="1">
            <a:spLocks noChangeArrowheads="1"/>
          </p:cNvSpPr>
          <p:nvPr/>
        </p:nvSpPr>
        <p:spPr bwMode="auto">
          <a:xfrm>
            <a:off x="3439930" y="805633"/>
            <a:ext cx="1213485" cy="22288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83210" tIns="41605" rIns="83210" bIns="41605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800" smtClean="0">
                <a:solidFill>
                  <a:srgbClr val="000000"/>
                </a:solidFill>
                <a:effectLst/>
                <a:latin typeface="Calibri" pitchFamily="34" charset="0"/>
                <a:ea typeface="Calibri"/>
                <a:cs typeface="Calibri" pitchFamily="34" charset="0"/>
              </a:rPr>
              <a:t>T</a:t>
            </a:r>
            <a:r>
              <a:rPr lang="ru-RU" sz="800" smtClean="0">
                <a:solidFill>
                  <a:srgbClr val="000000"/>
                </a:solidFill>
                <a:effectLst/>
                <a:latin typeface="Calibri" pitchFamily="34" charset="0"/>
                <a:ea typeface="Calibri"/>
                <a:cs typeface="Calibri" pitchFamily="34" charset="0"/>
              </a:rPr>
              <a:t>(</a:t>
            </a:r>
            <a:r>
              <a:rPr lang="en-US" sz="800" smtClean="0">
                <a:solidFill>
                  <a:srgbClr val="000000"/>
                </a:solidFill>
                <a:effectLst/>
                <a:latin typeface="Calibri" pitchFamily="34" charset="0"/>
                <a:ea typeface="Calibri"/>
                <a:cs typeface="Calibri" pitchFamily="34" charset="0"/>
              </a:rPr>
              <a:t>S</a:t>
            </a:r>
            <a:r>
              <a:rPr lang="ru-RU" sz="800" smtClean="0">
                <a:solidFill>
                  <a:srgbClr val="000000"/>
                </a:solidFill>
                <a:effectLst/>
                <a:latin typeface="Calibri" pitchFamily="34" charset="0"/>
                <a:ea typeface="Calibri"/>
                <a:cs typeface="Calibri" pitchFamily="34" charset="0"/>
              </a:rPr>
              <a:t>)-</a:t>
            </a:r>
            <a:r>
              <a:rPr lang="en-US" sz="800" smtClean="0">
                <a:solidFill>
                  <a:srgbClr val="000000"/>
                </a:solidFill>
                <a:effectLst/>
                <a:latin typeface="Calibri" pitchFamily="34" charset="0"/>
                <a:ea typeface="Calibri"/>
                <a:cs typeface="Calibri" pitchFamily="34" charset="0"/>
              </a:rPr>
              <a:t>T</a:t>
            </a:r>
            <a:r>
              <a:rPr lang="ru-RU" sz="800" smtClean="0">
                <a:solidFill>
                  <a:srgbClr val="000000"/>
                </a:solidFill>
                <a:effectLst/>
                <a:latin typeface="Calibri" pitchFamily="34" charset="0"/>
                <a:ea typeface="Calibri"/>
                <a:cs typeface="Calibri" pitchFamily="34" charset="0"/>
              </a:rPr>
              <a:t>(</a:t>
            </a:r>
            <a:r>
              <a:rPr lang="en-US" sz="800" dirty="0" smtClean="0">
                <a:solidFill>
                  <a:srgbClr val="000000"/>
                </a:solidFill>
                <a:effectLst/>
                <a:latin typeface="Calibri" pitchFamily="34" charset="0"/>
                <a:ea typeface="Calibri"/>
                <a:cs typeface="Calibri" pitchFamily="34" charset="0"/>
              </a:rPr>
              <a:t>S</a:t>
            </a:r>
            <a:r>
              <a:rPr lang="ru-RU" sz="800" dirty="0" smtClean="0">
                <a:solidFill>
                  <a:srgbClr val="000000"/>
                </a:solidFill>
                <a:effectLst/>
                <a:latin typeface="Calibri" pitchFamily="34" charset="0"/>
                <a:ea typeface="Calibri"/>
                <a:cs typeface="Calibri" pitchFamily="34" charset="0"/>
              </a:rPr>
              <a:t>), </a:t>
            </a:r>
            <a:r>
              <a:rPr lang="en-US" sz="800" dirty="0">
                <a:solidFill>
                  <a:srgbClr val="000000"/>
                </a:solidFill>
                <a:effectLst/>
                <a:latin typeface="Calibri" pitchFamily="34" charset="0"/>
                <a:ea typeface="Calibri"/>
                <a:cs typeface="Calibri" pitchFamily="34" charset="0"/>
              </a:rPr>
              <a:t>N</a:t>
            </a:r>
            <a:r>
              <a:rPr lang="ru-RU" sz="800" dirty="0">
                <a:solidFill>
                  <a:srgbClr val="000000"/>
                </a:solidFill>
                <a:effectLst/>
                <a:latin typeface="Calibri" pitchFamily="34" charset="0"/>
                <a:ea typeface="Calibri"/>
                <a:cs typeface="Calibri" pitchFamily="34" charset="0"/>
              </a:rPr>
              <a:t> сторона</a:t>
            </a:r>
            <a:endParaRPr lang="ru-RU" sz="1100" dirty="0">
              <a:effectLst/>
              <a:latin typeface="Calibri" pitchFamily="34" charset="0"/>
              <a:ea typeface="Calibri"/>
              <a:cs typeface="Calibri" pitchFamily="34" charset="0"/>
            </a:endParaRPr>
          </a:p>
        </p:txBody>
      </p:sp>
      <p:sp>
        <p:nvSpPr>
          <p:cNvPr id="70" name="Поле 9"/>
          <p:cNvSpPr txBox="1">
            <a:spLocks noChangeArrowheads="1"/>
          </p:cNvSpPr>
          <p:nvPr/>
        </p:nvSpPr>
        <p:spPr bwMode="auto">
          <a:xfrm>
            <a:off x="6274897" y="805633"/>
            <a:ext cx="2266950" cy="22288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83210" tIns="41605" rIns="83210" bIns="41605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800">
                <a:solidFill>
                  <a:srgbClr val="000000"/>
                </a:solidFill>
                <a:effectLst/>
                <a:latin typeface="Calibri" pitchFamily="34" charset="0"/>
                <a:ea typeface="Calibri"/>
                <a:cs typeface="Calibri" pitchFamily="34" charset="0"/>
              </a:rPr>
              <a:t>Сумма модулей изображений по всем каналам</a:t>
            </a:r>
            <a:endParaRPr lang="ru-RU" sz="1100">
              <a:effectLst/>
              <a:latin typeface="Calibri" pitchFamily="34" charset="0"/>
              <a:ea typeface="Calibri"/>
              <a:cs typeface="Calibri" pitchFamily="34" charset="0"/>
            </a:endParaRPr>
          </a:p>
        </p:txBody>
      </p:sp>
      <p:sp>
        <p:nvSpPr>
          <p:cNvPr id="71" name="Выноска 1 70"/>
          <p:cNvSpPr>
            <a:spLocks/>
          </p:cNvSpPr>
          <p:nvPr/>
        </p:nvSpPr>
        <p:spPr bwMode="auto">
          <a:xfrm>
            <a:off x="4869439" y="2174185"/>
            <a:ext cx="1008112" cy="374650"/>
          </a:xfrm>
          <a:prstGeom prst="borderCallout1">
            <a:avLst>
              <a:gd name="adj1" fmla="val 45859"/>
              <a:gd name="adj2" fmla="val -729"/>
              <a:gd name="adj3" fmla="val 156209"/>
              <a:gd name="adj4" fmla="val -54834"/>
            </a:avLst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 type="stealth" w="med" len="med"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800" dirty="0">
                <a:effectLst/>
                <a:latin typeface="Calibri" pitchFamily="34" charset="0"/>
                <a:ea typeface="Calibri"/>
                <a:cs typeface="Calibri" pitchFamily="34" charset="0"/>
              </a:rPr>
              <a:t>Блик от импульса </a:t>
            </a:r>
            <a:r>
              <a:rPr lang="ru-RU" sz="800" dirty="0" err="1">
                <a:effectLst/>
                <a:latin typeface="Calibri" pitchFamily="34" charset="0"/>
                <a:ea typeface="Calibri"/>
                <a:cs typeface="Calibri" pitchFamily="34" charset="0"/>
              </a:rPr>
              <a:t>обегания</a:t>
            </a:r>
            <a:endParaRPr lang="ru-RU" sz="1100" dirty="0">
              <a:effectLst/>
              <a:latin typeface="Calibri" pitchFamily="34" charset="0"/>
              <a:ea typeface="Calibri"/>
              <a:cs typeface="Calibri" pitchFamily="34" charset="0"/>
            </a:endParaRPr>
          </a:p>
        </p:txBody>
      </p:sp>
      <p:sp>
        <p:nvSpPr>
          <p:cNvPr id="72" name="Выноска 1 71"/>
          <p:cNvSpPr>
            <a:spLocks/>
          </p:cNvSpPr>
          <p:nvPr/>
        </p:nvSpPr>
        <p:spPr bwMode="auto">
          <a:xfrm flipH="1">
            <a:off x="1771309" y="2120731"/>
            <a:ext cx="1155700" cy="476250"/>
          </a:xfrm>
          <a:prstGeom prst="borderCallout1">
            <a:avLst>
              <a:gd name="adj1" fmla="val 45859"/>
              <a:gd name="adj2" fmla="val -729"/>
              <a:gd name="adj3" fmla="val -12039"/>
              <a:gd name="adj4" fmla="val -58027"/>
            </a:avLst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 type="stealth" w="med" len="med"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800" dirty="0">
                <a:latin typeface="Calibri" pitchFamily="34" charset="0"/>
                <a:ea typeface="Calibri"/>
                <a:cs typeface="Calibri" pitchFamily="34" charset="0"/>
              </a:rPr>
              <a:t>Несфокусированный блик на продольных </a:t>
            </a:r>
            <a:r>
              <a:rPr lang="ru-RU" sz="800">
                <a:latin typeface="Calibri" pitchFamily="34" charset="0"/>
                <a:ea typeface="Calibri"/>
                <a:cs typeface="Calibri" pitchFamily="34" charset="0"/>
              </a:rPr>
              <a:t>волнах </a:t>
            </a:r>
            <a:r>
              <a:rPr lang="en-US" sz="800" smtClean="0">
                <a:latin typeface="Calibri" pitchFamily="34" charset="0"/>
                <a:ea typeface="Calibri"/>
                <a:cs typeface="Calibri" pitchFamily="34" charset="0"/>
              </a:rPr>
              <a:t>T</a:t>
            </a:r>
            <a:r>
              <a:rPr lang="ru-RU" sz="800" smtClean="0">
                <a:latin typeface="Calibri" pitchFamily="34" charset="0"/>
                <a:ea typeface="Calibri"/>
                <a:cs typeface="Calibri" pitchFamily="34" charset="0"/>
              </a:rPr>
              <a:t>(</a:t>
            </a:r>
            <a:r>
              <a:rPr lang="en-US" sz="800">
                <a:latin typeface="Calibri" pitchFamily="34" charset="0"/>
                <a:ea typeface="Calibri"/>
                <a:cs typeface="Calibri" pitchFamily="34" charset="0"/>
              </a:rPr>
              <a:t>L</a:t>
            </a:r>
            <a:r>
              <a:rPr lang="ru-RU" sz="800" smtClean="0">
                <a:latin typeface="Calibri" pitchFamily="34" charset="0"/>
                <a:ea typeface="Calibri"/>
                <a:cs typeface="Calibri" pitchFamily="34" charset="0"/>
              </a:rPr>
              <a:t>)-</a:t>
            </a:r>
            <a:r>
              <a:rPr lang="en-US" sz="800" smtClean="0">
                <a:latin typeface="Calibri" pitchFamily="34" charset="0"/>
                <a:ea typeface="Calibri"/>
                <a:cs typeface="Calibri" pitchFamily="34" charset="0"/>
              </a:rPr>
              <a:t>T</a:t>
            </a:r>
            <a:r>
              <a:rPr lang="ru-RU" sz="800" smtClean="0">
                <a:latin typeface="Calibri" pitchFamily="34" charset="0"/>
                <a:ea typeface="Calibri"/>
                <a:cs typeface="Calibri" pitchFamily="34" charset="0"/>
              </a:rPr>
              <a:t>(</a:t>
            </a:r>
            <a:r>
              <a:rPr lang="en-US" sz="800" dirty="0">
                <a:latin typeface="Calibri" pitchFamily="34" charset="0"/>
                <a:ea typeface="Calibri"/>
                <a:cs typeface="Calibri" pitchFamily="34" charset="0"/>
              </a:rPr>
              <a:t>L</a:t>
            </a:r>
            <a:r>
              <a:rPr lang="ru-RU" sz="800" dirty="0">
                <a:latin typeface="Calibri" pitchFamily="34" charset="0"/>
                <a:ea typeface="Calibri"/>
                <a:cs typeface="Calibri" pitchFamily="34" charset="0"/>
              </a:rPr>
              <a:t>)</a:t>
            </a:r>
          </a:p>
        </p:txBody>
      </p:sp>
      <p:sp>
        <p:nvSpPr>
          <p:cNvPr id="73" name="Выноска 1 72"/>
          <p:cNvSpPr>
            <a:spLocks/>
          </p:cNvSpPr>
          <p:nvPr/>
        </p:nvSpPr>
        <p:spPr bwMode="auto">
          <a:xfrm>
            <a:off x="8469839" y="3637339"/>
            <a:ext cx="400050" cy="228600"/>
          </a:xfrm>
          <a:prstGeom prst="borderCallout1">
            <a:avLst>
              <a:gd name="adj1" fmla="val 45859"/>
              <a:gd name="adj2" fmla="val -729"/>
              <a:gd name="adj3" fmla="val 325462"/>
              <a:gd name="adj4" fmla="val -196035"/>
            </a:avLst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 type="stealth" w="med" len="med"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800">
                <a:latin typeface="Calibri" pitchFamily="34" charset="0"/>
                <a:ea typeface="Calibri"/>
                <a:cs typeface="Calibri" pitchFamily="34" charset="0"/>
              </a:rPr>
              <a:t>Дно</a:t>
            </a:r>
          </a:p>
        </p:txBody>
      </p:sp>
      <p:sp>
        <p:nvSpPr>
          <p:cNvPr id="74" name="Выноска 1 73"/>
          <p:cNvSpPr>
            <a:spLocks/>
          </p:cNvSpPr>
          <p:nvPr/>
        </p:nvSpPr>
        <p:spPr bwMode="auto">
          <a:xfrm flipH="1">
            <a:off x="1762206" y="2826150"/>
            <a:ext cx="1079554" cy="374650"/>
          </a:xfrm>
          <a:prstGeom prst="borderCallout1">
            <a:avLst>
              <a:gd name="adj1" fmla="val 45859"/>
              <a:gd name="adj2" fmla="val -729"/>
              <a:gd name="adj3" fmla="val -110740"/>
              <a:gd name="adj4" fmla="val -100714"/>
            </a:avLst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 type="stealth" w="med" len="med"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800" dirty="0" smtClean="0">
                <a:effectLst/>
                <a:latin typeface="Calibri" pitchFamily="34" charset="0"/>
                <a:ea typeface="Calibri"/>
                <a:cs typeface="Calibri" pitchFamily="34" charset="0"/>
              </a:rPr>
              <a:t>Возрос шум дискретизации</a:t>
            </a:r>
            <a:endParaRPr lang="ru-RU" sz="1100" dirty="0">
              <a:effectLst/>
              <a:latin typeface="Calibri" pitchFamily="34" charset="0"/>
              <a:ea typeface="Calibri"/>
              <a:cs typeface="Calibri" pitchFamily="34" charset="0"/>
            </a:endParaRPr>
          </a:p>
        </p:txBody>
      </p:sp>
      <p:pic>
        <p:nvPicPr>
          <p:cNvPr id="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35" y="631359"/>
            <a:ext cx="8123634" cy="4302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6" name="Объект 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9004761"/>
              </p:ext>
            </p:extLst>
          </p:nvPr>
        </p:nvGraphicFramePr>
        <p:xfrm>
          <a:off x="3499169" y="1253844"/>
          <a:ext cx="1868488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4" name="Visio" r:id="rId6" imgW="1869590" imgH="930613" progId="Visio.Drawing.11">
                  <p:embed/>
                </p:oleObj>
              </mc:Choice>
              <mc:Fallback>
                <p:oleObj name="Visio" r:id="rId6" imgW="1869590" imgH="930613" progId="Visio.Drawing.11">
                  <p:embed/>
                  <p:pic>
                    <p:nvPicPr>
                      <p:cNvPr id="14" name="Объект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9169" y="1253844"/>
                        <a:ext cx="1868488" cy="93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" name="Объект 7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1285550"/>
              </p:ext>
            </p:extLst>
          </p:nvPr>
        </p:nvGraphicFramePr>
        <p:xfrm>
          <a:off x="5829619" y="1253844"/>
          <a:ext cx="1868488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5" name="Visio" r:id="rId8" imgW="1869590" imgH="930613" progId="Visio.Drawing.11">
                  <p:embed/>
                </p:oleObj>
              </mc:Choice>
              <mc:Fallback>
                <p:oleObj name="Visio" r:id="rId8" imgW="1869590" imgH="930613" progId="Visio.Drawing.11">
                  <p:embed/>
                  <p:pic>
                    <p:nvPicPr>
                      <p:cNvPr id="16" name="Объект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29619" y="1253844"/>
                        <a:ext cx="1868488" cy="93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8" name="Группа 77"/>
          <p:cNvGrpSpPr/>
          <p:nvPr/>
        </p:nvGrpSpPr>
        <p:grpSpPr>
          <a:xfrm>
            <a:off x="3809675" y="2145063"/>
            <a:ext cx="4752528" cy="2294792"/>
            <a:chOff x="2555776" y="2871890"/>
            <a:chExt cx="4752528" cy="2294792"/>
          </a:xfrm>
        </p:grpSpPr>
        <p:sp>
          <p:nvSpPr>
            <p:cNvPr id="79" name="AutoShape 4"/>
            <p:cNvSpPr>
              <a:spLocks/>
            </p:cNvSpPr>
            <p:nvPr/>
          </p:nvSpPr>
          <p:spPr bwMode="auto">
            <a:xfrm flipH="1">
              <a:off x="6711533" y="3301815"/>
              <a:ext cx="596771" cy="354978"/>
            </a:xfrm>
            <a:prstGeom prst="borderCallout1">
              <a:avLst>
                <a:gd name="adj1" fmla="val 49734"/>
                <a:gd name="adj2" fmla="val 101449"/>
                <a:gd name="adj3" fmla="val -60855"/>
                <a:gd name="adj4" fmla="val 35601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stealth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lnSpc>
                  <a:spcPct val="115000"/>
                </a:lnSpc>
                <a:spcAft>
                  <a:spcPts val="1000"/>
                </a:spcAft>
              </a:pPr>
              <a:r>
                <a:rPr lang="en-US" sz="1600" smtClean="0">
                  <a:effectLst/>
                  <a:latin typeface="Calibri" pitchFamily="34" charset="0"/>
                  <a:ea typeface="Calibri"/>
                  <a:cs typeface="Calibri" pitchFamily="34" charset="0"/>
                </a:rPr>
                <a:t>T</a:t>
              </a:r>
              <a:endParaRPr lang="ru-RU" sz="1600" dirty="0">
                <a:effectLst/>
                <a:latin typeface="Calibri" pitchFamily="34" charset="0"/>
                <a:ea typeface="Calibri"/>
                <a:cs typeface="Calibri" pitchFamily="34" charset="0"/>
              </a:endParaRPr>
            </a:p>
          </p:txBody>
        </p:sp>
        <p:sp>
          <p:nvSpPr>
            <p:cNvPr id="80" name="AutoShape 4"/>
            <p:cNvSpPr>
              <a:spLocks/>
            </p:cNvSpPr>
            <p:nvPr/>
          </p:nvSpPr>
          <p:spPr bwMode="auto">
            <a:xfrm>
              <a:off x="2555776" y="4206530"/>
              <a:ext cx="725403" cy="363935"/>
            </a:xfrm>
            <a:prstGeom prst="borderCallout1">
              <a:avLst>
                <a:gd name="adj1" fmla="val 49734"/>
                <a:gd name="adj2" fmla="val 101449"/>
                <a:gd name="adj3" fmla="val 77110"/>
                <a:gd name="adj4" fmla="val 216055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stealth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1600" dirty="0" smtClean="0">
                  <a:latin typeface="Calibri" pitchFamily="34" charset="0"/>
                  <a:ea typeface="Calibri"/>
                  <a:cs typeface="Calibri" pitchFamily="34" charset="0"/>
                </a:rPr>
                <a:t>TB</a:t>
              </a:r>
              <a:endParaRPr lang="ru-RU" sz="1600" dirty="0">
                <a:latin typeface="Calibri" pitchFamily="34" charset="0"/>
                <a:ea typeface="Calibri"/>
                <a:cs typeface="Calibri" pitchFamily="34" charset="0"/>
              </a:endParaRPr>
            </a:p>
          </p:txBody>
        </p:sp>
        <p:cxnSp>
          <p:nvCxnSpPr>
            <p:cNvPr id="81" name="Прямая соединительная линия 80"/>
            <p:cNvCxnSpPr>
              <a:cxnSpLocks noChangeShapeType="1"/>
            </p:cNvCxnSpPr>
            <p:nvPr/>
          </p:nvCxnSpPr>
          <p:spPr bwMode="auto">
            <a:xfrm flipH="1">
              <a:off x="4705698" y="2871890"/>
              <a:ext cx="730398" cy="57415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stealth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" name="Прямая соединительная линия 81"/>
            <p:cNvCxnSpPr>
              <a:cxnSpLocks noChangeShapeType="1"/>
            </p:cNvCxnSpPr>
            <p:nvPr/>
          </p:nvCxnSpPr>
          <p:spPr bwMode="auto">
            <a:xfrm flipH="1">
              <a:off x="5070898" y="2871890"/>
              <a:ext cx="581222" cy="229479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stealth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3" name="Прямая соединительная линия 82"/>
            <p:cNvCxnSpPr>
              <a:cxnSpLocks noChangeShapeType="1"/>
            </p:cNvCxnSpPr>
            <p:nvPr/>
          </p:nvCxnSpPr>
          <p:spPr bwMode="auto">
            <a:xfrm flipH="1" flipV="1">
              <a:off x="4572000" y="3806264"/>
              <a:ext cx="498898" cy="136041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stealth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4" name="Прямая соединительная линия 83"/>
            <p:cNvCxnSpPr>
              <a:cxnSpLocks noChangeShapeType="1"/>
            </p:cNvCxnSpPr>
            <p:nvPr/>
          </p:nvCxnSpPr>
          <p:spPr bwMode="auto">
            <a:xfrm>
              <a:off x="3707904" y="2961043"/>
              <a:ext cx="504056" cy="48500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5" name="Прямая соединительная линия 84"/>
            <p:cNvCxnSpPr>
              <a:cxnSpLocks noChangeShapeType="1"/>
            </p:cNvCxnSpPr>
            <p:nvPr/>
          </p:nvCxnSpPr>
          <p:spPr bwMode="auto">
            <a:xfrm flipV="1">
              <a:off x="3959932" y="3806264"/>
              <a:ext cx="396044" cy="127892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6" name="Прямая соединительная линия 85"/>
            <p:cNvCxnSpPr>
              <a:cxnSpLocks noChangeShapeType="1"/>
            </p:cNvCxnSpPr>
            <p:nvPr/>
          </p:nvCxnSpPr>
          <p:spPr bwMode="auto">
            <a:xfrm>
              <a:off x="3175748" y="2871891"/>
              <a:ext cx="784184" cy="229479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7" name="Заголовок 1"/>
          <p:cNvSpPr txBox="1">
            <a:spLocks/>
          </p:cNvSpPr>
          <p:nvPr/>
        </p:nvSpPr>
        <p:spPr>
          <a:xfrm>
            <a:off x="1240157" y="337792"/>
            <a:ext cx="10441097" cy="101600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Получение изображения всей границы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отверстия диаметром 2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мм</a:t>
            </a:r>
          </a:p>
        </p:txBody>
      </p:sp>
    </p:spTree>
    <p:extLst>
      <p:ext uri="{BB962C8B-B14F-4D97-AF65-F5344CB8AC3E}">
        <p14:creationId xmlns:p14="http://schemas.microsoft.com/office/powerpoint/2010/main" val="90341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0" y="61380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133" y="6353597"/>
            <a:ext cx="4419800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fld id="{4E72AE78-D436-49EA-96BD-F3E2DF24FADA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Ультразвуковая автоматизированная дефектометрия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04" y="6264028"/>
            <a:ext cx="1640929" cy="461449"/>
          </a:xfrm>
          <a:prstGeom prst="rect">
            <a:avLst/>
          </a:prstGeom>
        </p:spPr>
      </p:pic>
      <p:sp>
        <p:nvSpPr>
          <p:cNvPr id="47" name="Rectangle 11"/>
          <p:cNvSpPr>
            <a:spLocks noChangeArrowheads="1"/>
          </p:cNvSpPr>
          <p:nvPr/>
        </p:nvSpPr>
        <p:spPr bwMode="auto">
          <a:xfrm>
            <a:off x="1240157" y="5206048"/>
            <a:ext cx="7953270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После процедуры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сверхразрешения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удалось восстановить две стенки паза шириной 0.7 мм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Использовались схемы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TdT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TdTT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TTdTT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= 0.64 мм)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690" y="834846"/>
            <a:ext cx="5738956" cy="42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олилиния 28"/>
          <p:cNvSpPr/>
          <p:nvPr/>
        </p:nvSpPr>
        <p:spPr>
          <a:xfrm>
            <a:off x="3298542" y="1876854"/>
            <a:ext cx="5291088" cy="761303"/>
          </a:xfrm>
          <a:custGeom>
            <a:avLst/>
            <a:gdLst>
              <a:gd name="connsiteX0" fmla="*/ 0 w 2627644"/>
              <a:gd name="connsiteY0" fmla="*/ 175846 h 175846"/>
              <a:gd name="connsiteX1" fmla="*/ 1155561 w 2627644"/>
              <a:gd name="connsiteY1" fmla="*/ 5024 h 175846"/>
              <a:gd name="connsiteX2" fmla="*/ 2627644 w 2627644"/>
              <a:gd name="connsiteY2" fmla="*/ 0 h 175846"/>
              <a:gd name="connsiteX0" fmla="*/ 0 w 2627644"/>
              <a:gd name="connsiteY0" fmla="*/ 176548 h 176548"/>
              <a:gd name="connsiteX1" fmla="*/ 1155561 w 2627644"/>
              <a:gd name="connsiteY1" fmla="*/ 5726 h 176548"/>
              <a:gd name="connsiteX2" fmla="*/ 2258762 w 2627644"/>
              <a:gd name="connsiteY2" fmla="*/ 0 h 176548"/>
              <a:gd name="connsiteX3" fmla="*/ 2627644 w 2627644"/>
              <a:gd name="connsiteY3" fmla="*/ 702 h 176548"/>
              <a:gd name="connsiteX0" fmla="*/ 0 w 3505715"/>
              <a:gd name="connsiteY0" fmla="*/ 176548 h 176548"/>
              <a:gd name="connsiteX1" fmla="*/ 1155561 w 3505715"/>
              <a:gd name="connsiteY1" fmla="*/ 5726 h 176548"/>
              <a:gd name="connsiteX2" fmla="*/ 2258762 w 3505715"/>
              <a:gd name="connsiteY2" fmla="*/ 0 h 176548"/>
              <a:gd name="connsiteX3" fmla="*/ 3505715 w 3505715"/>
              <a:gd name="connsiteY3" fmla="*/ 155677 h 176548"/>
              <a:gd name="connsiteX0" fmla="*/ 0 w 3505715"/>
              <a:gd name="connsiteY0" fmla="*/ 176548 h 176548"/>
              <a:gd name="connsiteX1" fmla="*/ 1155561 w 3505715"/>
              <a:gd name="connsiteY1" fmla="*/ 5726 h 176548"/>
              <a:gd name="connsiteX2" fmla="*/ 2258762 w 3505715"/>
              <a:gd name="connsiteY2" fmla="*/ 0 h 176548"/>
              <a:gd name="connsiteX3" fmla="*/ 2658435 w 3505715"/>
              <a:gd name="connsiteY3" fmla="*/ 54025 h 176548"/>
              <a:gd name="connsiteX4" fmla="*/ 3505715 w 3505715"/>
              <a:gd name="connsiteY4" fmla="*/ 155677 h 176548"/>
              <a:gd name="connsiteX0" fmla="*/ 0 w 3505715"/>
              <a:gd name="connsiteY0" fmla="*/ 176548 h 176548"/>
              <a:gd name="connsiteX1" fmla="*/ 1155561 w 3505715"/>
              <a:gd name="connsiteY1" fmla="*/ 5726 h 176548"/>
              <a:gd name="connsiteX2" fmla="*/ 2258762 w 3505715"/>
              <a:gd name="connsiteY2" fmla="*/ 0 h 176548"/>
              <a:gd name="connsiteX3" fmla="*/ 2918866 w 3505715"/>
              <a:gd name="connsiteY3" fmla="*/ 154939 h 176548"/>
              <a:gd name="connsiteX4" fmla="*/ 3505715 w 3505715"/>
              <a:gd name="connsiteY4" fmla="*/ 155677 h 176548"/>
              <a:gd name="connsiteX0" fmla="*/ 0 w 3505715"/>
              <a:gd name="connsiteY0" fmla="*/ 170821 h 170821"/>
              <a:gd name="connsiteX1" fmla="*/ 1155561 w 3505715"/>
              <a:gd name="connsiteY1" fmla="*/ -1 h 170821"/>
              <a:gd name="connsiteX2" fmla="*/ 2915893 w 3505715"/>
              <a:gd name="connsiteY2" fmla="*/ 19501 h 170821"/>
              <a:gd name="connsiteX3" fmla="*/ 2918866 w 3505715"/>
              <a:gd name="connsiteY3" fmla="*/ 149212 h 170821"/>
              <a:gd name="connsiteX4" fmla="*/ 3505715 w 3505715"/>
              <a:gd name="connsiteY4" fmla="*/ 149950 h 170821"/>
              <a:gd name="connsiteX0" fmla="*/ 0 w 3505715"/>
              <a:gd name="connsiteY0" fmla="*/ 170822 h 278959"/>
              <a:gd name="connsiteX1" fmla="*/ 1155561 w 3505715"/>
              <a:gd name="connsiteY1" fmla="*/ 0 h 278959"/>
              <a:gd name="connsiteX2" fmla="*/ 2915893 w 3505715"/>
              <a:gd name="connsiteY2" fmla="*/ 19502 h 278959"/>
              <a:gd name="connsiteX3" fmla="*/ 2924923 w 3505715"/>
              <a:gd name="connsiteY3" fmla="*/ 278959 h 278959"/>
              <a:gd name="connsiteX4" fmla="*/ 3505715 w 3505715"/>
              <a:gd name="connsiteY4" fmla="*/ 149951 h 278959"/>
              <a:gd name="connsiteX0" fmla="*/ 0 w 3478461"/>
              <a:gd name="connsiteY0" fmla="*/ 170822 h 278959"/>
              <a:gd name="connsiteX1" fmla="*/ 1155561 w 3478461"/>
              <a:gd name="connsiteY1" fmla="*/ 0 h 278959"/>
              <a:gd name="connsiteX2" fmla="*/ 2915893 w 3478461"/>
              <a:gd name="connsiteY2" fmla="*/ 19502 h 278959"/>
              <a:gd name="connsiteX3" fmla="*/ 2924923 w 3478461"/>
              <a:gd name="connsiteY3" fmla="*/ 278959 h 278959"/>
              <a:gd name="connsiteX4" fmla="*/ 3478461 w 3478461"/>
              <a:gd name="connsiteY4" fmla="*/ 278959 h 278959"/>
              <a:gd name="connsiteX0" fmla="*/ 0 w 3478461"/>
              <a:gd name="connsiteY0" fmla="*/ 170822 h 278959"/>
              <a:gd name="connsiteX1" fmla="*/ 1155561 w 3478461"/>
              <a:gd name="connsiteY1" fmla="*/ 0 h 278959"/>
              <a:gd name="connsiteX2" fmla="*/ 2928006 w 3478461"/>
              <a:gd name="connsiteY2" fmla="*/ 19502 h 278959"/>
              <a:gd name="connsiteX3" fmla="*/ 2924923 w 3478461"/>
              <a:gd name="connsiteY3" fmla="*/ 278959 h 278959"/>
              <a:gd name="connsiteX4" fmla="*/ 3478461 w 3478461"/>
              <a:gd name="connsiteY4" fmla="*/ 278959 h 278959"/>
              <a:gd name="connsiteX0" fmla="*/ 0 w 3478461"/>
              <a:gd name="connsiteY0" fmla="*/ 170822 h 278959"/>
              <a:gd name="connsiteX1" fmla="*/ 1155561 w 3478461"/>
              <a:gd name="connsiteY1" fmla="*/ 0 h 278959"/>
              <a:gd name="connsiteX2" fmla="*/ 2928006 w 3478461"/>
              <a:gd name="connsiteY2" fmla="*/ 19502 h 278959"/>
              <a:gd name="connsiteX3" fmla="*/ 2935085 w 3478461"/>
              <a:gd name="connsiteY3" fmla="*/ 278959 h 278959"/>
              <a:gd name="connsiteX4" fmla="*/ 3478461 w 3478461"/>
              <a:gd name="connsiteY4" fmla="*/ 278959 h 278959"/>
              <a:gd name="connsiteX0" fmla="*/ 0 w 3478461"/>
              <a:gd name="connsiteY0" fmla="*/ 170822 h 278959"/>
              <a:gd name="connsiteX1" fmla="*/ 1155561 w 3478461"/>
              <a:gd name="connsiteY1" fmla="*/ 0 h 278959"/>
              <a:gd name="connsiteX2" fmla="*/ 2928006 w 3478461"/>
              <a:gd name="connsiteY2" fmla="*/ 19502 h 278959"/>
              <a:gd name="connsiteX3" fmla="*/ 2935086 w 3478461"/>
              <a:gd name="connsiteY3" fmla="*/ 278959 h 278959"/>
              <a:gd name="connsiteX4" fmla="*/ 3478461 w 3478461"/>
              <a:gd name="connsiteY4" fmla="*/ 278959 h 278959"/>
              <a:gd name="connsiteX0" fmla="*/ 0 w 3478461"/>
              <a:gd name="connsiteY0" fmla="*/ 170822 h 278959"/>
              <a:gd name="connsiteX1" fmla="*/ 1155561 w 3478461"/>
              <a:gd name="connsiteY1" fmla="*/ 0 h 278959"/>
              <a:gd name="connsiteX2" fmla="*/ 2928006 w 3478461"/>
              <a:gd name="connsiteY2" fmla="*/ 19502 h 278959"/>
              <a:gd name="connsiteX3" fmla="*/ 2935086 w 3478461"/>
              <a:gd name="connsiteY3" fmla="*/ 278959 h 278959"/>
              <a:gd name="connsiteX4" fmla="*/ 3478461 w 3478461"/>
              <a:gd name="connsiteY4" fmla="*/ 278959 h 278959"/>
              <a:gd name="connsiteX0" fmla="*/ 0 w 3478461"/>
              <a:gd name="connsiteY0" fmla="*/ 170822 h 278959"/>
              <a:gd name="connsiteX1" fmla="*/ 1155561 w 3478461"/>
              <a:gd name="connsiteY1" fmla="*/ 0 h 278959"/>
              <a:gd name="connsiteX2" fmla="*/ 2935628 w 3478461"/>
              <a:gd name="connsiteY2" fmla="*/ 16478 h 278959"/>
              <a:gd name="connsiteX3" fmla="*/ 2935086 w 3478461"/>
              <a:gd name="connsiteY3" fmla="*/ 278959 h 278959"/>
              <a:gd name="connsiteX4" fmla="*/ 3478461 w 3478461"/>
              <a:gd name="connsiteY4" fmla="*/ 278959 h 278959"/>
              <a:gd name="connsiteX0" fmla="*/ 0 w 3478461"/>
              <a:gd name="connsiteY0" fmla="*/ 170822 h 278959"/>
              <a:gd name="connsiteX1" fmla="*/ 1229233 w 3478461"/>
              <a:gd name="connsiteY1" fmla="*/ 0 h 278959"/>
              <a:gd name="connsiteX2" fmla="*/ 2935628 w 3478461"/>
              <a:gd name="connsiteY2" fmla="*/ 16478 h 278959"/>
              <a:gd name="connsiteX3" fmla="*/ 2935086 w 3478461"/>
              <a:gd name="connsiteY3" fmla="*/ 278959 h 278959"/>
              <a:gd name="connsiteX4" fmla="*/ 3478461 w 3478461"/>
              <a:gd name="connsiteY4" fmla="*/ 278959 h 278959"/>
              <a:gd name="connsiteX0" fmla="*/ 0 w 3478461"/>
              <a:gd name="connsiteY0" fmla="*/ 170822 h 278959"/>
              <a:gd name="connsiteX1" fmla="*/ 121113 w 3478461"/>
              <a:gd name="connsiteY1" fmla="*/ 152791 h 278959"/>
              <a:gd name="connsiteX2" fmla="*/ 1229233 w 3478461"/>
              <a:gd name="connsiteY2" fmla="*/ 0 h 278959"/>
              <a:gd name="connsiteX3" fmla="*/ 2935628 w 3478461"/>
              <a:gd name="connsiteY3" fmla="*/ 16478 h 278959"/>
              <a:gd name="connsiteX4" fmla="*/ 2935086 w 3478461"/>
              <a:gd name="connsiteY4" fmla="*/ 278959 h 278959"/>
              <a:gd name="connsiteX5" fmla="*/ 3478461 w 3478461"/>
              <a:gd name="connsiteY5" fmla="*/ 278959 h 278959"/>
              <a:gd name="connsiteX0" fmla="*/ 0 w 4492944"/>
              <a:gd name="connsiteY0" fmla="*/ 278959 h 278959"/>
              <a:gd name="connsiteX1" fmla="*/ 1135596 w 4492944"/>
              <a:gd name="connsiteY1" fmla="*/ 152791 h 278959"/>
              <a:gd name="connsiteX2" fmla="*/ 2243716 w 4492944"/>
              <a:gd name="connsiteY2" fmla="*/ 0 h 278959"/>
              <a:gd name="connsiteX3" fmla="*/ 3950111 w 4492944"/>
              <a:gd name="connsiteY3" fmla="*/ 16478 h 278959"/>
              <a:gd name="connsiteX4" fmla="*/ 3949569 w 4492944"/>
              <a:gd name="connsiteY4" fmla="*/ 278959 h 278959"/>
              <a:gd name="connsiteX5" fmla="*/ 4492944 w 4492944"/>
              <a:gd name="connsiteY5" fmla="*/ 278959 h 278959"/>
              <a:gd name="connsiteX0" fmla="*/ 0 w 4492944"/>
              <a:gd name="connsiteY0" fmla="*/ 278959 h 278959"/>
              <a:gd name="connsiteX1" fmla="*/ 517877 w 4492944"/>
              <a:gd name="connsiteY1" fmla="*/ 278959 h 278959"/>
              <a:gd name="connsiteX2" fmla="*/ 2243716 w 4492944"/>
              <a:gd name="connsiteY2" fmla="*/ 0 h 278959"/>
              <a:gd name="connsiteX3" fmla="*/ 3950111 w 4492944"/>
              <a:gd name="connsiteY3" fmla="*/ 16478 h 278959"/>
              <a:gd name="connsiteX4" fmla="*/ 3949569 w 4492944"/>
              <a:gd name="connsiteY4" fmla="*/ 278959 h 278959"/>
              <a:gd name="connsiteX5" fmla="*/ 4492944 w 4492944"/>
              <a:gd name="connsiteY5" fmla="*/ 278959 h 278959"/>
              <a:gd name="connsiteX0" fmla="*/ 0 w 4492944"/>
              <a:gd name="connsiteY0" fmla="*/ 262481 h 262481"/>
              <a:gd name="connsiteX1" fmla="*/ 517877 w 4492944"/>
              <a:gd name="connsiteY1" fmla="*/ 262481 h 262481"/>
              <a:gd name="connsiteX2" fmla="*/ 2247180 w 4492944"/>
              <a:gd name="connsiteY2" fmla="*/ 8260 h 262481"/>
              <a:gd name="connsiteX3" fmla="*/ 3950111 w 4492944"/>
              <a:gd name="connsiteY3" fmla="*/ 0 h 262481"/>
              <a:gd name="connsiteX4" fmla="*/ 3949569 w 4492944"/>
              <a:gd name="connsiteY4" fmla="*/ 262481 h 262481"/>
              <a:gd name="connsiteX5" fmla="*/ 4492944 w 4492944"/>
              <a:gd name="connsiteY5" fmla="*/ 262481 h 262481"/>
              <a:gd name="connsiteX0" fmla="*/ 0 w 4492944"/>
              <a:gd name="connsiteY0" fmla="*/ 262481 h 262481"/>
              <a:gd name="connsiteX1" fmla="*/ 517877 w 4492944"/>
              <a:gd name="connsiteY1" fmla="*/ 262481 h 262481"/>
              <a:gd name="connsiteX2" fmla="*/ 2247180 w 4492944"/>
              <a:gd name="connsiteY2" fmla="*/ 8260 h 262481"/>
              <a:gd name="connsiteX3" fmla="*/ 2354107 w 4492944"/>
              <a:gd name="connsiteY3" fmla="*/ 0 h 262481"/>
              <a:gd name="connsiteX4" fmla="*/ 3950111 w 4492944"/>
              <a:gd name="connsiteY4" fmla="*/ 0 h 262481"/>
              <a:gd name="connsiteX5" fmla="*/ 3949569 w 4492944"/>
              <a:gd name="connsiteY5" fmla="*/ 262481 h 262481"/>
              <a:gd name="connsiteX6" fmla="*/ 4492944 w 4492944"/>
              <a:gd name="connsiteY6" fmla="*/ 262481 h 262481"/>
              <a:gd name="connsiteX0" fmla="*/ 0 w 4492944"/>
              <a:gd name="connsiteY0" fmla="*/ 262481 h 262481"/>
              <a:gd name="connsiteX1" fmla="*/ 517877 w 4492944"/>
              <a:gd name="connsiteY1" fmla="*/ 262481 h 262481"/>
              <a:gd name="connsiteX2" fmla="*/ 2177137 w 4492944"/>
              <a:gd name="connsiteY2" fmla="*/ 0 h 262481"/>
              <a:gd name="connsiteX3" fmla="*/ 2354107 w 4492944"/>
              <a:gd name="connsiteY3" fmla="*/ 0 h 262481"/>
              <a:gd name="connsiteX4" fmla="*/ 3950111 w 4492944"/>
              <a:gd name="connsiteY4" fmla="*/ 0 h 262481"/>
              <a:gd name="connsiteX5" fmla="*/ 3949569 w 4492944"/>
              <a:gd name="connsiteY5" fmla="*/ 262481 h 262481"/>
              <a:gd name="connsiteX6" fmla="*/ 4492944 w 4492944"/>
              <a:gd name="connsiteY6" fmla="*/ 262481 h 262481"/>
              <a:gd name="connsiteX0" fmla="*/ 0 w 4492944"/>
              <a:gd name="connsiteY0" fmla="*/ 795522 h 795522"/>
              <a:gd name="connsiteX1" fmla="*/ 517877 w 4492944"/>
              <a:gd name="connsiteY1" fmla="*/ 795522 h 795522"/>
              <a:gd name="connsiteX2" fmla="*/ 2177137 w 4492944"/>
              <a:gd name="connsiteY2" fmla="*/ 533041 h 795522"/>
              <a:gd name="connsiteX3" fmla="*/ 2190671 w 4492944"/>
              <a:gd name="connsiteY3" fmla="*/ -1 h 795522"/>
              <a:gd name="connsiteX4" fmla="*/ 3950111 w 4492944"/>
              <a:gd name="connsiteY4" fmla="*/ 533041 h 795522"/>
              <a:gd name="connsiteX5" fmla="*/ 3949569 w 4492944"/>
              <a:gd name="connsiteY5" fmla="*/ 795522 h 795522"/>
              <a:gd name="connsiteX6" fmla="*/ 4492944 w 4492944"/>
              <a:gd name="connsiteY6" fmla="*/ 795522 h 795522"/>
              <a:gd name="connsiteX0" fmla="*/ 0 w 4492944"/>
              <a:gd name="connsiteY0" fmla="*/ 795523 h 795523"/>
              <a:gd name="connsiteX1" fmla="*/ 517877 w 4492944"/>
              <a:gd name="connsiteY1" fmla="*/ 795523 h 795523"/>
              <a:gd name="connsiteX2" fmla="*/ 2177137 w 4492944"/>
              <a:gd name="connsiteY2" fmla="*/ 533042 h 795523"/>
              <a:gd name="connsiteX3" fmla="*/ 2190671 w 4492944"/>
              <a:gd name="connsiteY3" fmla="*/ 0 h 795523"/>
              <a:gd name="connsiteX4" fmla="*/ 2404691 w 4492944"/>
              <a:gd name="connsiteY4" fmla="*/ 55544 h 795523"/>
              <a:gd name="connsiteX5" fmla="*/ 3950111 w 4492944"/>
              <a:gd name="connsiteY5" fmla="*/ 533042 h 795523"/>
              <a:gd name="connsiteX6" fmla="*/ 3949569 w 4492944"/>
              <a:gd name="connsiteY6" fmla="*/ 795523 h 795523"/>
              <a:gd name="connsiteX7" fmla="*/ 4492944 w 4492944"/>
              <a:gd name="connsiteY7" fmla="*/ 795523 h 795523"/>
              <a:gd name="connsiteX0" fmla="*/ 0 w 4492944"/>
              <a:gd name="connsiteY0" fmla="*/ 795523 h 795523"/>
              <a:gd name="connsiteX1" fmla="*/ 517877 w 4492944"/>
              <a:gd name="connsiteY1" fmla="*/ 795523 h 795523"/>
              <a:gd name="connsiteX2" fmla="*/ 2177137 w 4492944"/>
              <a:gd name="connsiteY2" fmla="*/ 533042 h 795523"/>
              <a:gd name="connsiteX3" fmla="*/ 2190671 w 4492944"/>
              <a:gd name="connsiteY3" fmla="*/ 0 h 795523"/>
              <a:gd name="connsiteX4" fmla="*/ 2404691 w 4492944"/>
              <a:gd name="connsiteY4" fmla="*/ 55544 h 795523"/>
              <a:gd name="connsiteX5" fmla="*/ 2618701 w 4492944"/>
              <a:gd name="connsiteY5" fmla="*/ 124973 h 795523"/>
              <a:gd name="connsiteX6" fmla="*/ 3950111 w 4492944"/>
              <a:gd name="connsiteY6" fmla="*/ 533042 h 795523"/>
              <a:gd name="connsiteX7" fmla="*/ 3949569 w 4492944"/>
              <a:gd name="connsiteY7" fmla="*/ 795523 h 795523"/>
              <a:gd name="connsiteX8" fmla="*/ 4492944 w 4492944"/>
              <a:gd name="connsiteY8" fmla="*/ 795523 h 795523"/>
              <a:gd name="connsiteX0" fmla="*/ 0 w 4492944"/>
              <a:gd name="connsiteY0" fmla="*/ 795523 h 795523"/>
              <a:gd name="connsiteX1" fmla="*/ 517877 w 4492944"/>
              <a:gd name="connsiteY1" fmla="*/ 795523 h 795523"/>
              <a:gd name="connsiteX2" fmla="*/ 2177137 w 4492944"/>
              <a:gd name="connsiteY2" fmla="*/ 533042 h 795523"/>
              <a:gd name="connsiteX3" fmla="*/ 2190671 w 4492944"/>
              <a:gd name="connsiteY3" fmla="*/ 0 h 795523"/>
              <a:gd name="connsiteX4" fmla="*/ 2404691 w 4492944"/>
              <a:gd name="connsiteY4" fmla="*/ 55544 h 795523"/>
              <a:gd name="connsiteX5" fmla="*/ 2618701 w 4492944"/>
              <a:gd name="connsiteY5" fmla="*/ 124973 h 795523"/>
              <a:gd name="connsiteX6" fmla="*/ 3950111 w 4492944"/>
              <a:gd name="connsiteY6" fmla="*/ 533042 h 795523"/>
              <a:gd name="connsiteX7" fmla="*/ 3949569 w 4492944"/>
              <a:gd name="connsiteY7" fmla="*/ 795523 h 795523"/>
              <a:gd name="connsiteX8" fmla="*/ 4492944 w 4492944"/>
              <a:gd name="connsiteY8" fmla="*/ 795523 h 795523"/>
              <a:gd name="connsiteX0" fmla="*/ 0 w 4492944"/>
              <a:gd name="connsiteY0" fmla="*/ 795523 h 795523"/>
              <a:gd name="connsiteX1" fmla="*/ 517877 w 4492944"/>
              <a:gd name="connsiteY1" fmla="*/ 795523 h 795523"/>
              <a:gd name="connsiteX2" fmla="*/ 2177137 w 4492944"/>
              <a:gd name="connsiteY2" fmla="*/ 533042 h 795523"/>
              <a:gd name="connsiteX3" fmla="*/ 2190671 w 4492944"/>
              <a:gd name="connsiteY3" fmla="*/ 0 h 795523"/>
              <a:gd name="connsiteX4" fmla="*/ 2272384 w 4492944"/>
              <a:gd name="connsiteY4" fmla="*/ 0 h 795523"/>
              <a:gd name="connsiteX5" fmla="*/ 2618701 w 4492944"/>
              <a:gd name="connsiteY5" fmla="*/ 124973 h 795523"/>
              <a:gd name="connsiteX6" fmla="*/ 3950111 w 4492944"/>
              <a:gd name="connsiteY6" fmla="*/ 533042 h 795523"/>
              <a:gd name="connsiteX7" fmla="*/ 3949569 w 4492944"/>
              <a:gd name="connsiteY7" fmla="*/ 795523 h 795523"/>
              <a:gd name="connsiteX8" fmla="*/ 4492944 w 4492944"/>
              <a:gd name="connsiteY8" fmla="*/ 795523 h 795523"/>
              <a:gd name="connsiteX0" fmla="*/ 0 w 4492944"/>
              <a:gd name="connsiteY0" fmla="*/ 795523 h 795523"/>
              <a:gd name="connsiteX1" fmla="*/ 517877 w 4492944"/>
              <a:gd name="connsiteY1" fmla="*/ 795523 h 795523"/>
              <a:gd name="connsiteX2" fmla="*/ 2177137 w 4492944"/>
              <a:gd name="connsiteY2" fmla="*/ 533042 h 795523"/>
              <a:gd name="connsiteX3" fmla="*/ 2190671 w 4492944"/>
              <a:gd name="connsiteY3" fmla="*/ 0 h 795523"/>
              <a:gd name="connsiteX4" fmla="*/ 2272384 w 4492944"/>
              <a:gd name="connsiteY4" fmla="*/ 0 h 795523"/>
              <a:gd name="connsiteX5" fmla="*/ 2618701 w 4492944"/>
              <a:gd name="connsiteY5" fmla="*/ 124973 h 795523"/>
              <a:gd name="connsiteX6" fmla="*/ 3950111 w 4492944"/>
              <a:gd name="connsiteY6" fmla="*/ 533042 h 795523"/>
              <a:gd name="connsiteX7" fmla="*/ 3949569 w 4492944"/>
              <a:gd name="connsiteY7" fmla="*/ 795523 h 795523"/>
              <a:gd name="connsiteX8" fmla="*/ 4492944 w 4492944"/>
              <a:gd name="connsiteY8" fmla="*/ 795523 h 795523"/>
              <a:gd name="connsiteX0" fmla="*/ 0 w 4492944"/>
              <a:gd name="connsiteY0" fmla="*/ 795523 h 795523"/>
              <a:gd name="connsiteX1" fmla="*/ 517877 w 4492944"/>
              <a:gd name="connsiteY1" fmla="*/ 795523 h 795523"/>
              <a:gd name="connsiteX2" fmla="*/ 2177137 w 4492944"/>
              <a:gd name="connsiteY2" fmla="*/ 533042 h 795523"/>
              <a:gd name="connsiteX3" fmla="*/ 2190671 w 4492944"/>
              <a:gd name="connsiteY3" fmla="*/ 0 h 795523"/>
              <a:gd name="connsiteX4" fmla="*/ 2272384 w 4492944"/>
              <a:gd name="connsiteY4" fmla="*/ 0 h 795523"/>
              <a:gd name="connsiteX5" fmla="*/ 2249024 w 4492944"/>
              <a:gd name="connsiteY5" fmla="*/ 518468 h 795523"/>
              <a:gd name="connsiteX6" fmla="*/ 3950111 w 4492944"/>
              <a:gd name="connsiteY6" fmla="*/ 533042 h 795523"/>
              <a:gd name="connsiteX7" fmla="*/ 3949569 w 4492944"/>
              <a:gd name="connsiteY7" fmla="*/ 795523 h 795523"/>
              <a:gd name="connsiteX8" fmla="*/ 4492944 w 4492944"/>
              <a:gd name="connsiteY8" fmla="*/ 795523 h 795523"/>
              <a:gd name="connsiteX0" fmla="*/ 0 w 4492944"/>
              <a:gd name="connsiteY0" fmla="*/ 795523 h 795523"/>
              <a:gd name="connsiteX1" fmla="*/ 517877 w 4492944"/>
              <a:gd name="connsiteY1" fmla="*/ 795523 h 795523"/>
              <a:gd name="connsiteX2" fmla="*/ 2177137 w 4492944"/>
              <a:gd name="connsiteY2" fmla="*/ 533042 h 795523"/>
              <a:gd name="connsiteX3" fmla="*/ 2176567 w 4492944"/>
              <a:gd name="connsiteY3" fmla="*/ 0 h 795523"/>
              <a:gd name="connsiteX4" fmla="*/ 2272384 w 4492944"/>
              <a:gd name="connsiteY4" fmla="*/ 0 h 795523"/>
              <a:gd name="connsiteX5" fmla="*/ 2249024 w 4492944"/>
              <a:gd name="connsiteY5" fmla="*/ 518468 h 795523"/>
              <a:gd name="connsiteX6" fmla="*/ 3950111 w 4492944"/>
              <a:gd name="connsiteY6" fmla="*/ 533042 h 795523"/>
              <a:gd name="connsiteX7" fmla="*/ 3949569 w 4492944"/>
              <a:gd name="connsiteY7" fmla="*/ 795523 h 795523"/>
              <a:gd name="connsiteX8" fmla="*/ 4492944 w 4492944"/>
              <a:gd name="connsiteY8" fmla="*/ 795523 h 795523"/>
              <a:gd name="connsiteX0" fmla="*/ 0 w 4492944"/>
              <a:gd name="connsiteY0" fmla="*/ 795523 h 795523"/>
              <a:gd name="connsiteX1" fmla="*/ 517877 w 4492944"/>
              <a:gd name="connsiteY1" fmla="*/ 795523 h 795523"/>
              <a:gd name="connsiteX2" fmla="*/ 2177137 w 4492944"/>
              <a:gd name="connsiteY2" fmla="*/ 533042 h 795523"/>
              <a:gd name="connsiteX3" fmla="*/ 2176567 w 4492944"/>
              <a:gd name="connsiteY3" fmla="*/ 0 h 795523"/>
              <a:gd name="connsiteX4" fmla="*/ 2248877 w 4492944"/>
              <a:gd name="connsiteY4" fmla="*/ 0 h 795523"/>
              <a:gd name="connsiteX5" fmla="*/ 2249024 w 4492944"/>
              <a:gd name="connsiteY5" fmla="*/ 518468 h 795523"/>
              <a:gd name="connsiteX6" fmla="*/ 3950111 w 4492944"/>
              <a:gd name="connsiteY6" fmla="*/ 533042 h 795523"/>
              <a:gd name="connsiteX7" fmla="*/ 3949569 w 4492944"/>
              <a:gd name="connsiteY7" fmla="*/ 795523 h 795523"/>
              <a:gd name="connsiteX8" fmla="*/ 4492944 w 4492944"/>
              <a:gd name="connsiteY8" fmla="*/ 795523 h 795523"/>
              <a:gd name="connsiteX0" fmla="*/ 0 w 4492944"/>
              <a:gd name="connsiteY0" fmla="*/ 795523 h 795523"/>
              <a:gd name="connsiteX1" fmla="*/ 517877 w 4492944"/>
              <a:gd name="connsiteY1" fmla="*/ 795523 h 795523"/>
              <a:gd name="connsiteX2" fmla="*/ 2177137 w 4492944"/>
              <a:gd name="connsiteY2" fmla="*/ 533042 h 795523"/>
              <a:gd name="connsiteX3" fmla="*/ 2176567 w 4492944"/>
              <a:gd name="connsiteY3" fmla="*/ 0 h 795523"/>
              <a:gd name="connsiteX4" fmla="*/ 2248877 w 4492944"/>
              <a:gd name="connsiteY4" fmla="*/ 0 h 795523"/>
              <a:gd name="connsiteX5" fmla="*/ 2256076 w 4492944"/>
              <a:gd name="connsiteY5" fmla="*/ 532451 h 795523"/>
              <a:gd name="connsiteX6" fmla="*/ 3950111 w 4492944"/>
              <a:gd name="connsiteY6" fmla="*/ 533042 h 795523"/>
              <a:gd name="connsiteX7" fmla="*/ 3949569 w 4492944"/>
              <a:gd name="connsiteY7" fmla="*/ 795523 h 795523"/>
              <a:gd name="connsiteX8" fmla="*/ 4492944 w 4492944"/>
              <a:gd name="connsiteY8" fmla="*/ 795523 h 795523"/>
              <a:gd name="connsiteX0" fmla="*/ 0 w 4492944"/>
              <a:gd name="connsiteY0" fmla="*/ 795523 h 795523"/>
              <a:gd name="connsiteX1" fmla="*/ 517877 w 4492944"/>
              <a:gd name="connsiteY1" fmla="*/ 795523 h 795523"/>
              <a:gd name="connsiteX2" fmla="*/ 2177137 w 4492944"/>
              <a:gd name="connsiteY2" fmla="*/ 533042 h 795523"/>
              <a:gd name="connsiteX3" fmla="*/ 2176567 w 4492944"/>
              <a:gd name="connsiteY3" fmla="*/ 0 h 795523"/>
              <a:gd name="connsiteX4" fmla="*/ 2248877 w 4492944"/>
              <a:gd name="connsiteY4" fmla="*/ 0 h 795523"/>
              <a:gd name="connsiteX5" fmla="*/ 2241971 w 4492944"/>
              <a:gd name="connsiteY5" fmla="*/ 532451 h 795523"/>
              <a:gd name="connsiteX6" fmla="*/ 3950111 w 4492944"/>
              <a:gd name="connsiteY6" fmla="*/ 533042 h 795523"/>
              <a:gd name="connsiteX7" fmla="*/ 3949569 w 4492944"/>
              <a:gd name="connsiteY7" fmla="*/ 795523 h 795523"/>
              <a:gd name="connsiteX8" fmla="*/ 4492944 w 4492944"/>
              <a:gd name="connsiteY8" fmla="*/ 795523 h 795523"/>
              <a:gd name="connsiteX0" fmla="*/ 0 w 4492944"/>
              <a:gd name="connsiteY0" fmla="*/ 795523 h 795523"/>
              <a:gd name="connsiteX1" fmla="*/ 517877 w 4492944"/>
              <a:gd name="connsiteY1" fmla="*/ 795523 h 795523"/>
              <a:gd name="connsiteX2" fmla="*/ 2177137 w 4492944"/>
              <a:gd name="connsiteY2" fmla="*/ 533042 h 795523"/>
              <a:gd name="connsiteX3" fmla="*/ 2176567 w 4492944"/>
              <a:gd name="connsiteY3" fmla="*/ 0 h 795523"/>
              <a:gd name="connsiteX4" fmla="*/ 2241824 w 4492944"/>
              <a:gd name="connsiteY4" fmla="*/ 0 h 795523"/>
              <a:gd name="connsiteX5" fmla="*/ 2241971 w 4492944"/>
              <a:gd name="connsiteY5" fmla="*/ 532451 h 795523"/>
              <a:gd name="connsiteX6" fmla="*/ 3950111 w 4492944"/>
              <a:gd name="connsiteY6" fmla="*/ 533042 h 795523"/>
              <a:gd name="connsiteX7" fmla="*/ 3949569 w 4492944"/>
              <a:gd name="connsiteY7" fmla="*/ 795523 h 795523"/>
              <a:gd name="connsiteX8" fmla="*/ 4492944 w 4492944"/>
              <a:gd name="connsiteY8" fmla="*/ 795523 h 795523"/>
              <a:gd name="connsiteX0" fmla="*/ 0 w 4492944"/>
              <a:gd name="connsiteY0" fmla="*/ 795523 h 795523"/>
              <a:gd name="connsiteX1" fmla="*/ 517877 w 4492944"/>
              <a:gd name="connsiteY1" fmla="*/ 795523 h 795523"/>
              <a:gd name="connsiteX2" fmla="*/ 2177137 w 4492944"/>
              <a:gd name="connsiteY2" fmla="*/ 533042 h 795523"/>
              <a:gd name="connsiteX3" fmla="*/ 2176567 w 4492944"/>
              <a:gd name="connsiteY3" fmla="*/ 0 h 795523"/>
              <a:gd name="connsiteX4" fmla="*/ 2241824 w 4492944"/>
              <a:gd name="connsiteY4" fmla="*/ 0 h 795523"/>
              <a:gd name="connsiteX5" fmla="*/ 2241971 w 4492944"/>
              <a:gd name="connsiteY5" fmla="*/ 532451 h 795523"/>
              <a:gd name="connsiteX6" fmla="*/ 3898394 w 4492944"/>
              <a:gd name="connsiteY6" fmla="*/ 533042 h 795523"/>
              <a:gd name="connsiteX7" fmla="*/ 3949569 w 4492944"/>
              <a:gd name="connsiteY7" fmla="*/ 795523 h 795523"/>
              <a:gd name="connsiteX8" fmla="*/ 4492944 w 4492944"/>
              <a:gd name="connsiteY8" fmla="*/ 795523 h 795523"/>
              <a:gd name="connsiteX0" fmla="*/ 0 w 4492944"/>
              <a:gd name="connsiteY0" fmla="*/ 795523 h 795523"/>
              <a:gd name="connsiteX1" fmla="*/ 517877 w 4492944"/>
              <a:gd name="connsiteY1" fmla="*/ 795523 h 795523"/>
              <a:gd name="connsiteX2" fmla="*/ 2177137 w 4492944"/>
              <a:gd name="connsiteY2" fmla="*/ 533042 h 795523"/>
              <a:gd name="connsiteX3" fmla="*/ 2176567 w 4492944"/>
              <a:gd name="connsiteY3" fmla="*/ 0 h 795523"/>
              <a:gd name="connsiteX4" fmla="*/ 2241824 w 4492944"/>
              <a:gd name="connsiteY4" fmla="*/ 0 h 795523"/>
              <a:gd name="connsiteX5" fmla="*/ 2241971 w 4492944"/>
              <a:gd name="connsiteY5" fmla="*/ 532451 h 795523"/>
              <a:gd name="connsiteX6" fmla="*/ 3898394 w 4492944"/>
              <a:gd name="connsiteY6" fmla="*/ 533042 h 795523"/>
              <a:gd name="connsiteX7" fmla="*/ 3949569 w 4492944"/>
              <a:gd name="connsiteY7" fmla="*/ 795523 h 795523"/>
              <a:gd name="connsiteX8" fmla="*/ 4492944 w 4492944"/>
              <a:gd name="connsiteY8" fmla="*/ 795523 h 795523"/>
              <a:gd name="connsiteX0" fmla="*/ 0 w 4492944"/>
              <a:gd name="connsiteY0" fmla="*/ 795523 h 795523"/>
              <a:gd name="connsiteX1" fmla="*/ 517877 w 4492944"/>
              <a:gd name="connsiteY1" fmla="*/ 795523 h 795523"/>
              <a:gd name="connsiteX2" fmla="*/ 2177137 w 4492944"/>
              <a:gd name="connsiteY2" fmla="*/ 533042 h 795523"/>
              <a:gd name="connsiteX3" fmla="*/ 2176567 w 4492944"/>
              <a:gd name="connsiteY3" fmla="*/ 0 h 795523"/>
              <a:gd name="connsiteX4" fmla="*/ 2241824 w 4492944"/>
              <a:gd name="connsiteY4" fmla="*/ 0 h 795523"/>
              <a:gd name="connsiteX5" fmla="*/ 2241971 w 4492944"/>
              <a:gd name="connsiteY5" fmla="*/ 532451 h 795523"/>
              <a:gd name="connsiteX6" fmla="*/ 3898394 w 4492944"/>
              <a:gd name="connsiteY6" fmla="*/ 533042 h 795523"/>
              <a:gd name="connsiteX7" fmla="*/ 3904903 w 4492944"/>
              <a:gd name="connsiteY7" fmla="*/ 795523 h 795523"/>
              <a:gd name="connsiteX8" fmla="*/ 4492944 w 4492944"/>
              <a:gd name="connsiteY8" fmla="*/ 795523 h 795523"/>
              <a:gd name="connsiteX0" fmla="*/ 0 w 4492944"/>
              <a:gd name="connsiteY0" fmla="*/ 795523 h 795523"/>
              <a:gd name="connsiteX1" fmla="*/ 517877 w 4492944"/>
              <a:gd name="connsiteY1" fmla="*/ 795523 h 795523"/>
              <a:gd name="connsiteX2" fmla="*/ 2177137 w 4492944"/>
              <a:gd name="connsiteY2" fmla="*/ 533042 h 795523"/>
              <a:gd name="connsiteX3" fmla="*/ 2176567 w 4492944"/>
              <a:gd name="connsiteY3" fmla="*/ 0 h 795523"/>
              <a:gd name="connsiteX4" fmla="*/ 2241824 w 4492944"/>
              <a:gd name="connsiteY4" fmla="*/ 0 h 795523"/>
              <a:gd name="connsiteX5" fmla="*/ 2241971 w 4492944"/>
              <a:gd name="connsiteY5" fmla="*/ 532451 h 795523"/>
              <a:gd name="connsiteX6" fmla="*/ 3905445 w 4492944"/>
              <a:gd name="connsiteY6" fmla="*/ 541432 h 795523"/>
              <a:gd name="connsiteX7" fmla="*/ 3904903 w 4492944"/>
              <a:gd name="connsiteY7" fmla="*/ 795523 h 795523"/>
              <a:gd name="connsiteX8" fmla="*/ 4492944 w 4492944"/>
              <a:gd name="connsiteY8" fmla="*/ 795523 h 795523"/>
              <a:gd name="connsiteX0" fmla="*/ 0 w 4492944"/>
              <a:gd name="connsiteY0" fmla="*/ 795523 h 795523"/>
              <a:gd name="connsiteX1" fmla="*/ 517877 w 4492944"/>
              <a:gd name="connsiteY1" fmla="*/ 795523 h 795523"/>
              <a:gd name="connsiteX2" fmla="*/ 2177137 w 4492944"/>
              <a:gd name="connsiteY2" fmla="*/ 533042 h 795523"/>
              <a:gd name="connsiteX3" fmla="*/ 2176567 w 4492944"/>
              <a:gd name="connsiteY3" fmla="*/ 0 h 795523"/>
              <a:gd name="connsiteX4" fmla="*/ 2241824 w 4492944"/>
              <a:gd name="connsiteY4" fmla="*/ 0 h 795523"/>
              <a:gd name="connsiteX5" fmla="*/ 2241971 w 4492944"/>
              <a:gd name="connsiteY5" fmla="*/ 532451 h 795523"/>
              <a:gd name="connsiteX6" fmla="*/ 3893691 w 4492944"/>
              <a:gd name="connsiteY6" fmla="*/ 541432 h 795523"/>
              <a:gd name="connsiteX7" fmla="*/ 3904903 w 4492944"/>
              <a:gd name="connsiteY7" fmla="*/ 795523 h 795523"/>
              <a:gd name="connsiteX8" fmla="*/ 4492944 w 4492944"/>
              <a:gd name="connsiteY8" fmla="*/ 795523 h 795523"/>
              <a:gd name="connsiteX0" fmla="*/ 0 w 4492944"/>
              <a:gd name="connsiteY0" fmla="*/ 795523 h 795523"/>
              <a:gd name="connsiteX1" fmla="*/ 517877 w 4492944"/>
              <a:gd name="connsiteY1" fmla="*/ 795523 h 795523"/>
              <a:gd name="connsiteX2" fmla="*/ 2177137 w 4492944"/>
              <a:gd name="connsiteY2" fmla="*/ 533042 h 795523"/>
              <a:gd name="connsiteX3" fmla="*/ 2176567 w 4492944"/>
              <a:gd name="connsiteY3" fmla="*/ 0 h 795523"/>
              <a:gd name="connsiteX4" fmla="*/ 2241824 w 4492944"/>
              <a:gd name="connsiteY4" fmla="*/ 0 h 795523"/>
              <a:gd name="connsiteX5" fmla="*/ 2241971 w 4492944"/>
              <a:gd name="connsiteY5" fmla="*/ 532451 h 795523"/>
              <a:gd name="connsiteX6" fmla="*/ 3900744 w 4492944"/>
              <a:gd name="connsiteY6" fmla="*/ 538636 h 795523"/>
              <a:gd name="connsiteX7" fmla="*/ 3904903 w 4492944"/>
              <a:gd name="connsiteY7" fmla="*/ 795523 h 795523"/>
              <a:gd name="connsiteX8" fmla="*/ 4492944 w 4492944"/>
              <a:gd name="connsiteY8" fmla="*/ 795523 h 795523"/>
              <a:gd name="connsiteX0" fmla="*/ 0 w 4492944"/>
              <a:gd name="connsiteY0" fmla="*/ 795523 h 795523"/>
              <a:gd name="connsiteX1" fmla="*/ 517877 w 4492944"/>
              <a:gd name="connsiteY1" fmla="*/ 795523 h 795523"/>
              <a:gd name="connsiteX2" fmla="*/ 2177137 w 4492944"/>
              <a:gd name="connsiteY2" fmla="*/ 533042 h 795523"/>
              <a:gd name="connsiteX3" fmla="*/ 2176567 w 4492944"/>
              <a:gd name="connsiteY3" fmla="*/ 0 h 795523"/>
              <a:gd name="connsiteX4" fmla="*/ 2241824 w 4492944"/>
              <a:gd name="connsiteY4" fmla="*/ 0 h 795523"/>
              <a:gd name="connsiteX5" fmla="*/ 2241971 w 4492944"/>
              <a:gd name="connsiteY5" fmla="*/ 532451 h 795523"/>
              <a:gd name="connsiteX6" fmla="*/ 3900744 w 4492944"/>
              <a:gd name="connsiteY6" fmla="*/ 538636 h 795523"/>
              <a:gd name="connsiteX7" fmla="*/ 3904903 w 4492944"/>
              <a:gd name="connsiteY7" fmla="*/ 795523 h 795523"/>
              <a:gd name="connsiteX8" fmla="*/ 4492944 w 4492944"/>
              <a:gd name="connsiteY8" fmla="*/ 795523 h 795523"/>
              <a:gd name="connsiteX0" fmla="*/ 0 w 4492944"/>
              <a:gd name="connsiteY0" fmla="*/ 795523 h 795523"/>
              <a:gd name="connsiteX1" fmla="*/ 517877 w 4492944"/>
              <a:gd name="connsiteY1" fmla="*/ 795523 h 795523"/>
              <a:gd name="connsiteX2" fmla="*/ 2177137 w 4492944"/>
              <a:gd name="connsiteY2" fmla="*/ 533042 h 795523"/>
              <a:gd name="connsiteX3" fmla="*/ 2176567 w 4492944"/>
              <a:gd name="connsiteY3" fmla="*/ 0 h 795523"/>
              <a:gd name="connsiteX4" fmla="*/ 2241824 w 4492944"/>
              <a:gd name="connsiteY4" fmla="*/ 0 h 795523"/>
              <a:gd name="connsiteX5" fmla="*/ 2241971 w 4492944"/>
              <a:gd name="connsiteY5" fmla="*/ 532451 h 795523"/>
              <a:gd name="connsiteX6" fmla="*/ 3900744 w 4492944"/>
              <a:gd name="connsiteY6" fmla="*/ 538636 h 795523"/>
              <a:gd name="connsiteX7" fmla="*/ 3904903 w 4492944"/>
              <a:gd name="connsiteY7" fmla="*/ 795523 h 795523"/>
              <a:gd name="connsiteX8" fmla="*/ 4492944 w 4492944"/>
              <a:gd name="connsiteY8" fmla="*/ 795523 h 795523"/>
              <a:gd name="connsiteX0" fmla="*/ 0 w 4492944"/>
              <a:gd name="connsiteY0" fmla="*/ 795523 h 795523"/>
              <a:gd name="connsiteX1" fmla="*/ 517877 w 4492944"/>
              <a:gd name="connsiteY1" fmla="*/ 795523 h 795523"/>
              <a:gd name="connsiteX2" fmla="*/ 2177137 w 4492944"/>
              <a:gd name="connsiteY2" fmla="*/ 533042 h 795523"/>
              <a:gd name="connsiteX3" fmla="*/ 2176567 w 4492944"/>
              <a:gd name="connsiteY3" fmla="*/ 0 h 795523"/>
              <a:gd name="connsiteX4" fmla="*/ 2241824 w 4492944"/>
              <a:gd name="connsiteY4" fmla="*/ 0 h 795523"/>
              <a:gd name="connsiteX5" fmla="*/ 2241971 w 4492944"/>
              <a:gd name="connsiteY5" fmla="*/ 532451 h 795523"/>
              <a:gd name="connsiteX6" fmla="*/ 3900744 w 4492944"/>
              <a:gd name="connsiteY6" fmla="*/ 538636 h 795523"/>
              <a:gd name="connsiteX7" fmla="*/ 3904903 w 4492944"/>
              <a:gd name="connsiteY7" fmla="*/ 795523 h 795523"/>
              <a:gd name="connsiteX8" fmla="*/ 4492944 w 4492944"/>
              <a:gd name="connsiteY8" fmla="*/ 795523 h 795523"/>
              <a:gd name="connsiteX0" fmla="*/ 0 w 4492944"/>
              <a:gd name="connsiteY0" fmla="*/ 795523 h 795523"/>
              <a:gd name="connsiteX1" fmla="*/ 517877 w 4492944"/>
              <a:gd name="connsiteY1" fmla="*/ 795523 h 795523"/>
              <a:gd name="connsiteX2" fmla="*/ 2177137 w 4492944"/>
              <a:gd name="connsiteY2" fmla="*/ 533042 h 795523"/>
              <a:gd name="connsiteX3" fmla="*/ 2176567 w 4492944"/>
              <a:gd name="connsiteY3" fmla="*/ 0 h 795523"/>
              <a:gd name="connsiteX4" fmla="*/ 2241824 w 4492944"/>
              <a:gd name="connsiteY4" fmla="*/ 0 h 795523"/>
              <a:gd name="connsiteX5" fmla="*/ 2241971 w 4492944"/>
              <a:gd name="connsiteY5" fmla="*/ 532451 h 795523"/>
              <a:gd name="connsiteX6" fmla="*/ 3900744 w 4492944"/>
              <a:gd name="connsiteY6" fmla="*/ 538636 h 795523"/>
              <a:gd name="connsiteX7" fmla="*/ 3904903 w 4492944"/>
              <a:gd name="connsiteY7" fmla="*/ 795523 h 795523"/>
              <a:gd name="connsiteX8" fmla="*/ 4492944 w 4492944"/>
              <a:gd name="connsiteY8" fmla="*/ 795523 h 795523"/>
              <a:gd name="connsiteX0" fmla="*/ 0 w 4492944"/>
              <a:gd name="connsiteY0" fmla="*/ 795523 h 795523"/>
              <a:gd name="connsiteX1" fmla="*/ 517877 w 4492944"/>
              <a:gd name="connsiteY1" fmla="*/ 795523 h 795523"/>
              <a:gd name="connsiteX2" fmla="*/ 2177137 w 4492944"/>
              <a:gd name="connsiteY2" fmla="*/ 533042 h 795523"/>
              <a:gd name="connsiteX3" fmla="*/ 2176567 w 4492944"/>
              <a:gd name="connsiteY3" fmla="*/ 0 h 795523"/>
              <a:gd name="connsiteX4" fmla="*/ 2241824 w 4492944"/>
              <a:gd name="connsiteY4" fmla="*/ 0 h 795523"/>
              <a:gd name="connsiteX5" fmla="*/ 2241971 w 4492944"/>
              <a:gd name="connsiteY5" fmla="*/ 532451 h 795523"/>
              <a:gd name="connsiteX6" fmla="*/ 3900744 w 4492944"/>
              <a:gd name="connsiteY6" fmla="*/ 538636 h 795523"/>
              <a:gd name="connsiteX7" fmla="*/ 3904903 w 4492944"/>
              <a:gd name="connsiteY7" fmla="*/ 795523 h 795523"/>
              <a:gd name="connsiteX8" fmla="*/ 4492944 w 4492944"/>
              <a:gd name="connsiteY8" fmla="*/ 795523 h 795523"/>
              <a:gd name="connsiteX0" fmla="*/ 0 w 4492944"/>
              <a:gd name="connsiteY0" fmla="*/ 795523 h 795523"/>
              <a:gd name="connsiteX1" fmla="*/ 517877 w 4492944"/>
              <a:gd name="connsiteY1" fmla="*/ 795523 h 795523"/>
              <a:gd name="connsiteX2" fmla="*/ 2177137 w 4492944"/>
              <a:gd name="connsiteY2" fmla="*/ 533042 h 795523"/>
              <a:gd name="connsiteX3" fmla="*/ 2176567 w 4492944"/>
              <a:gd name="connsiteY3" fmla="*/ 0 h 795523"/>
              <a:gd name="connsiteX4" fmla="*/ 2241824 w 4492944"/>
              <a:gd name="connsiteY4" fmla="*/ 0 h 795523"/>
              <a:gd name="connsiteX5" fmla="*/ 2241971 w 4492944"/>
              <a:gd name="connsiteY5" fmla="*/ 532451 h 795523"/>
              <a:gd name="connsiteX6" fmla="*/ 3940708 w 4492944"/>
              <a:gd name="connsiteY6" fmla="*/ 541433 h 795523"/>
              <a:gd name="connsiteX7" fmla="*/ 3904903 w 4492944"/>
              <a:gd name="connsiteY7" fmla="*/ 795523 h 795523"/>
              <a:gd name="connsiteX8" fmla="*/ 4492944 w 4492944"/>
              <a:gd name="connsiteY8" fmla="*/ 795523 h 795523"/>
              <a:gd name="connsiteX0" fmla="*/ 0 w 4492944"/>
              <a:gd name="connsiteY0" fmla="*/ 795523 h 795523"/>
              <a:gd name="connsiteX1" fmla="*/ 517877 w 4492944"/>
              <a:gd name="connsiteY1" fmla="*/ 795523 h 795523"/>
              <a:gd name="connsiteX2" fmla="*/ 2177137 w 4492944"/>
              <a:gd name="connsiteY2" fmla="*/ 533042 h 795523"/>
              <a:gd name="connsiteX3" fmla="*/ 2176567 w 4492944"/>
              <a:gd name="connsiteY3" fmla="*/ 0 h 795523"/>
              <a:gd name="connsiteX4" fmla="*/ 2241824 w 4492944"/>
              <a:gd name="connsiteY4" fmla="*/ 0 h 795523"/>
              <a:gd name="connsiteX5" fmla="*/ 2241971 w 4492944"/>
              <a:gd name="connsiteY5" fmla="*/ 532451 h 795523"/>
              <a:gd name="connsiteX6" fmla="*/ 3940708 w 4492944"/>
              <a:gd name="connsiteY6" fmla="*/ 541433 h 795523"/>
              <a:gd name="connsiteX7" fmla="*/ 3904903 w 4492944"/>
              <a:gd name="connsiteY7" fmla="*/ 795523 h 795523"/>
              <a:gd name="connsiteX8" fmla="*/ 4492944 w 4492944"/>
              <a:gd name="connsiteY8" fmla="*/ 795523 h 795523"/>
              <a:gd name="connsiteX0" fmla="*/ 0 w 4492944"/>
              <a:gd name="connsiteY0" fmla="*/ 795523 h 795523"/>
              <a:gd name="connsiteX1" fmla="*/ 517877 w 4492944"/>
              <a:gd name="connsiteY1" fmla="*/ 795523 h 795523"/>
              <a:gd name="connsiteX2" fmla="*/ 2177137 w 4492944"/>
              <a:gd name="connsiteY2" fmla="*/ 533042 h 795523"/>
              <a:gd name="connsiteX3" fmla="*/ 2176567 w 4492944"/>
              <a:gd name="connsiteY3" fmla="*/ 0 h 795523"/>
              <a:gd name="connsiteX4" fmla="*/ 2241824 w 4492944"/>
              <a:gd name="connsiteY4" fmla="*/ 0 h 795523"/>
              <a:gd name="connsiteX5" fmla="*/ 2241971 w 4492944"/>
              <a:gd name="connsiteY5" fmla="*/ 532451 h 795523"/>
              <a:gd name="connsiteX6" fmla="*/ 3940708 w 4492944"/>
              <a:gd name="connsiteY6" fmla="*/ 541433 h 795523"/>
              <a:gd name="connsiteX7" fmla="*/ 3951920 w 4492944"/>
              <a:gd name="connsiteY7" fmla="*/ 795523 h 795523"/>
              <a:gd name="connsiteX8" fmla="*/ 4492944 w 4492944"/>
              <a:gd name="connsiteY8" fmla="*/ 795523 h 795523"/>
              <a:gd name="connsiteX0" fmla="*/ 0 w 4492944"/>
              <a:gd name="connsiteY0" fmla="*/ 795523 h 795523"/>
              <a:gd name="connsiteX1" fmla="*/ 517877 w 4492944"/>
              <a:gd name="connsiteY1" fmla="*/ 795523 h 795523"/>
              <a:gd name="connsiteX2" fmla="*/ 2177137 w 4492944"/>
              <a:gd name="connsiteY2" fmla="*/ 533042 h 795523"/>
              <a:gd name="connsiteX3" fmla="*/ 2176567 w 4492944"/>
              <a:gd name="connsiteY3" fmla="*/ 0 h 795523"/>
              <a:gd name="connsiteX4" fmla="*/ 2241824 w 4492944"/>
              <a:gd name="connsiteY4" fmla="*/ 0 h 795523"/>
              <a:gd name="connsiteX5" fmla="*/ 2241971 w 4492944"/>
              <a:gd name="connsiteY5" fmla="*/ 532451 h 795523"/>
              <a:gd name="connsiteX6" fmla="*/ 3940708 w 4492944"/>
              <a:gd name="connsiteY6" fmla="*/ 541433 h 795523"/>
              <a:gd name="connsiteX7" fmla="*/ 3951920 w 4492944"/>
              <a:gd name="connsiteY7" fmla="*/ 795523 h 795523"/>
              <a:gd name="connsiteX8" fmla="*/ 4492944 w 4492944"/>
              <a:gd name="connsiteY8" fmla="*/ 795523 h 795523"/>
              <a:gd name="connsiteX0" fmla="*/ 0 w 4492944"/>
              <a:gd name="connsiteY0" fmla="*/ 795523 h 795523"/>
              <a:gd name="connsiteX1" fmla="*/ 517877 w 4492944"/>
              <a:gd name="connsiteY1" fmla="*/ 795523 h 795523"/>
              <a:gd name="connsiteX2" fmla="*/ 2177137 w 4492944"/>
              <a:gd name="connsiteY2" fmla="*/ 533042 h 795523"/>
              <a:gd name="connsiteX3" fmla="*/ 2176567 w 4492944"/>
              <a:gd name="connsiteY3" fmla="*/ 0 h 795523"/>
              <a:gd name="connsiteX4" fmla="*/ 2241824 w 4492944"/>
              <a:gd name="connsiteY4" fmla="*/ 0 h 795523"/>
              <a:gd name="connsiteX5" fmla="*/ 2241971 w 4492944"/>
              <a:gd name="connsiteY5" fmla="*/ 532451 h 795523"/>
              <a:gd name="connsiteX6" fmla="*/ 3940708 w 4492944"/>
              <a:gd name="connsiteY6" fmla="*/ 541433 h 795523"/>
              <a:gd name="connsiteX7" fmla="*/ 3951920 w 4492944"/>
              <a:gd name="connsiteY7" fmla="*/ 795523 h 795523"/>
              <a:gd name="connsiteX8" fmla="*/ 4492944 w 4492944"/>
              <a:gd name="connsiteY8" fmla="*/ 795523 h 795523"/>
              <a:gd name="connsiteX0" fmla="*/ 0 w 4492944"/>
              <a:gd name="connsiteY0" fmla="*/ 795523 h 795523"/>
              <a:gd name="connsiteX1" fmla="*/ 517877 w 4492944"/>
              <a:gd name="connsiteY1" fmla="*/ 795523 h 795523"/>
              <a:gd name="connsiteX2" fmla="*/ 2177137 w 4492944"/>
              <a:gd name="connsiteY2" fmla="*/ 533042 h 795523"/>
              <a:gd name="connsiteX3" fmla="*/ 2176567 w 4492944"/>
              <a:gd name="connsiteY3" fmla="*/ 0 h 795523"/>
              <a:gd name="connsiteX4" fmla="*/ 2241824 w 4492944"/>
              <a:gd name="connsiteY4" fmla="*/ 0 h 795523"/>
              <a:gd name="connsiteX5" fmla="*/ 2241971 w 4492944"/>
              <a:gd name="connsiteY5" fmla="*/ 532451 h 795523"/>
              <a:gd name="connsiteX6" fmla="*/ 3952462 w 4492944"/>
              <a:gd name="connsiteY6" fmla="*/ 541433 h 795523"/>
              <a:gd name="connsiteX7" fmla="*/ 3951920 w 4492944"/>
              <a:gd name="connsiteY7" fmla="*/ 795523 h 795523"/>
              <a:gd name="connsiteX8" fmla="*/ 4492944 w 4492944"/>
              <a:gd name="connsiteY8" fmla="*/ 795523 h 795523"/>
              <a:gd name="connsiteX0" fmla="*/ 0 w 4492944"/>
              <a:gd name="connsiteY0" fmla="*/ 795523 h 795523"/>
              <a:gd name="connsiteX1" fmla="*/ 517877 w 4492944"/>
              <a:gd name="connsiteY1" fmla="*/ 795523 h 795523"/>
              <a:gd name="connsiteX2" fmla="*/ 2177137 w 4492944"/>
              <a:gd name="connsiteY2" fmla="*/ 533042 h 795523"/>
              <a:gd name="connsiteX3" fmla="*/ 2176567 w 4492944"/>
              <a:gd name="connsiteY3" fmla="*/ 0 h 795523"/>
              <a:gd name="connsiteX4" fmla="*/ 2241824 w 4492944"/>
              <a:gd name="connsiteY4" fmla="*/ 0 h 795523"/>
              <a:gd name="connsiteX5" fmla="*/ 2256076 w 4492944"/>
              <a:gd name="connsiteY5" fmla="*/ 532451 h 795523"/>
              <a:gd name="connsiteX6" fmla="*/ 3952462 w 4492944"/>
              <a:gd name="connsiteY6" fmla="*/ 541433 h 795523"/>
              <a:gd name="connsiteX7" fmla="*/ 3951920 w 4492944"/>
              <a:gd name="connsiteY7" fmla="*/ 795523 h 795523"/>
              <a:gd name="connsiteX8" fmla="*/ 4492944 w 4492944"/>
              <a:gd name="connsiteY8" fmla="*/ 795523 h 795523"/>
              <a:gd name="connsiteX0" fmla="*/ 0 w 4492944"/>
              <a:gd name="connsiteY0" fmla="*/ 795523 h 795523"/>
              <a:gd name="connsiteX1" fmla="*/ 517877 w 4492944"/>
              <a:gd name="connsiteY1" fmla="*/ 795523 h 795523"/>
              <a:gd name="connsiteX2" fmla="*/ 2177137 w 4492944"/>
              <a:gd name="connsiteY2" fmla="*/ 533042 h 795523"/>
              <a:gd name="connsiteX3" fmla="*/ 2176567 w 4492944"/>
              <a:gd name="connsiteY3" fmla="*/ 0 h 795523"/>
              <a:gd name="connsiteX4" fmla="*/ 2260632 w 4492944"/>
              <a:gd name="connsiteY4" fmla="*/ 0 h 795523"/>
              <a:gd name="connsiteX5" fmla="*/ 2256076 w 4492944"/>
              <a:gd name="connsiteY5" fmla="*/ 532451 h 795523"/>
              <a:gd name="connsiteX6" fmla="*/ 3952462 w 4492944"/>
              <a:gd name="connsiteY6" fmla="*/ 541433 h 795523"/>
              <a:gd name="connsiteX7" fmla="*/ 3951920 w 4492944"/>
              <a:gd name="connsiteY7" fmla="*/ 795523 h 795523"/>
              <a:gd name="connsiteX8" fmla="*/ 4492944 w 4492944"/>
              <a:gd name="connsiteY8" fmla="*/ 795523 h 795523"/>
              <a:gd name="connsiteX0" fmla="*/ 0 w 4492944"/>
              <a:gd name="connsiteY0" fmla="*/ 795523 h 795523"/>
              <a:gd name="connsiteX1" fmla="*/ 517877 w 4492944"/>
              <a:gd name="connsiteY1" fmla="*/ 795523 h 795523"/>
              <a:gd name="connsiteX2" fmla="*/ 2198295 w 4492944"/>
              <a:gd name="connsiteY2" fmla="*/ 527449 h 795523"/>
              <a:gd name="connsiteX3" fmla="*/ 2176567 w 4492944"/>
              <a:gd name="connsiteY3" fmla="*/ 0 h 795523"/>
              <a:gd name="connsiteX4" fmla="*/ 2260632 w 4492944"/>
              <a:gd name="connsiteY4" fmla="*/ 0 h 795523"/>
              <a:gd name="connsiteX5" fmla="*/ 2256076 w 4492944"/>
              <a:gd name="connsiteY5" fmla="*/ 532451 h 795523"/>
              <a:gd name="connsiteX6" fmla="*/ 3952462 w 4492944"/>
              <a:gd name="connsiteY6" fmla="*/ 541433 h 795523"/>
              <a:gd name="connsiteX7" fmla="*/ 3951920 w 4492944"/>
              <a:gd name="connsiteY7" fmla="*/ 795523 h 795523"/>
              <a:gd name="connsiteX8" fmla="*/ 4492944 w 4492944"/>
              <a:gd name="connsiteY8" fmla="*/ 795523 h 795523"/>
              <a:gd name="connsiteX0" fmla="*/ 0 w 4492944"/>
              <a:gd name="connsiteY0" fmla="*/ 795523 h 795523"/>
              <a:gd name="connsiteX1" fmla="*/ 517877 w 4492944"/>
              <a:gd name="connsiteY1" fmla="*/ 795523 h 795523"/>
              <a:gd name="connsiteX2" fmla="*/ 2198295 w 4492944"/>
              <a:gd name="connsiteY2" fmla="*/ 527449 h 795523"/>
              <a:gd name="connsiteX3" fmla="*/ 2200075 w 4492944"/>
              <a:gd name="connsiteY3" fmla="*/ 0 h 795523"/>
              <a:gd name="connsiteX4" fmla="*/ 2260632 w 4492944"/>
              <a:gd name="connsiteY4" fmla="*/ 0 h 795523"/>
              <a:gd name="connsiteX5" fmla="*/ 2256076 w 4492944"/>
              <a:gd name="connsiteY5" fmla="*/ 532451 h 795523"/>
              <a:gd name="connsiteX6" fmla="*/ 3952462 w 4492944"/>
              <a:gd name="connsiteY6" fmla="*/ 541433 h 795523"/>
              <a:gd name="connsiteX7" fmla="*/ 3951920 w 4492944"/>
              <a:gd name="connsiteY7" fmla="*/ 795523 h 795523"/>
              <a:gd name="connsiteX8" fmla="*/ 4492944 w 4492944"/>
              <a:gd name="connsiteY8" fmla="*/ 795523 h 795523"/>
              <a:gd name="connsiteX0" fmla="*/ 0 w 4492944"/>
              <a:gd name="connsiteY0" fmla="*/ 795523 h 795523"/>
              <a:gd name="connsiteX1" fmla="*/ 517877 w 4492944"/>
              <a:gd name="connsiteY1" fmla="*/ 795523 h 795523"/>
              <a:gd name="connsiteX2" fmla="*/ 2198295 w 4492944"/>
              <a:gd name="connsiteY2" fmla="*/ 527449 h 795523"/>
              <a:gd name="connsiteX3" fmla="*/ 2200075 w 4492944"/>
              <a:gd name="connsiteY3" fmla="*/ 0 h 795523"/>
              <a:gd name="connsiteX4" fmla="*/ 2260632 w 4492944"/>
              <a:gd name="connsiteY4" fmla="*/ 0 h 795523"/>
              <a:gd name="connsiteX5" fmla="*/ 2261792 w 4492944"/>
              <a:gd name="connsiteY5" fmla="*/ 532451 h 795523"/>
              <a:gd name="connsiteX6" fmla="*/ 3952462 w 4492944"/>
              <a:gd name="connsiteY6" fmla="*/ 541433 h 795523"/>
              <a:gd name="connsiteX7" fmla="*/ 3951920 w 4492944"/>
              <a:gd name="connsiteY7" fmla="*/ 795523 h 795523"/>
              <a:gd name="connsiteX8" fmla="*/ 4492944 w 4492944"/>
              <a:gd name="connsiteY8" fmla="*/ 795523 h 795523"/>
              <a:gd name="connsiteX0" fmla="*/ 0 w 4492944"/>
              <a:gd name="connsiteY0" fmla="*/ 795523 h 795523"/>
              <a:gd name="connsiteX1" fmla="*/ 449292 w 4492944"/>
              <a:gd name="connsiteY1" fmla="*/ 795523 h 795523"/>
              <a:gd name="connsiteX2" fmla="*/ 2198295 w 4492944"/>
              <a:gd name="connsiteY2" fmla="*/ 527449 h 795523"/>
              <a:gd name="connsiteX3" fmla="*/ 2200075 w 4492944"/>
              <a:gd name="connsiteY3" fmla="*/ 0 h 795523"/>
              <a:gd name="connsiteX4" fmla="*/ 2260632 w 4492944"/>
              <a:gd name="connsiteY4" fmla="*/ 0 h 795523"/>
              <a:gd name="connsiteX5" fmla="*/ 2261792 w 4492944"/>
              <a:gd name="connsiteY5" fmla="*/ 532451 h 795523"/>
              <a:gd name="connsiteX6" fmla="*/ 3952462 w 4492944"/>
              <a:gd name="connsiteY6" fmla="*/ 541433 h 795523"/>
              <a:gd name="connsiteX7" fmla="*/ 3951920 w 4492944"/>
              <a:gd name="connsiteY7" fmla="*/ 795523 h 795523"/>
              <a:gd name="connsiteX8" fmla="*/ 4492944 w 4492944"/>
              <a:gd name="connsiteY8" fmla="*/ 795523 h 795523"/>
              <a:gd name="connsiteX0" fmla="*/ 0 w 4492944"/>
              <a:gd name="connsiteY0" fmla="*/ 795523 h 795523"/>
              <a:gd name="connsiteX1" fmla="*/ 449292 w 4492944"/>
              <a:gd name="connsiteY1" fmla="*/ 795523 h 795523"/>
              <a:gd name="connsiteX2" fmla="*/ 2198295 w 4492944"/>
              <a:gd name="connsiteY2" fmla="*/ 527449 h 795523"/>
              <a:gd name="connsiteX3" fmla="*/ 2200075 w 4492944"/>
              <a:gd name="connsiteY3" fmla="*/ 0 h 795523"/>
              <a:gd name="connsiteX4" fmla="*/ 2260632 w 4492944"/>
              <a:gd name="connsiteY4" fmla="*/ 0 h 795523"/>
              <a:gd name="connsiteX5" fmla="*/ 2261792 w 4492944"/>
              <a:gd name="connsiteY5" fmla="*/ 532451 h 795523"/>
              <a:gd name="connsiteX6" fmla="*/ 3952462 w 4492944"/>
              <a:gd name="connsiteY6" fmla="*/ 541433 h 795523"/>
              <a:gd name="connsiteX7" fmla="*/ 3951920 w 4492944"/>
              <a:gd name="connsiteY7" fmla="*/ 795523 h 795523"/>
              <a:gd name="connsiteX8" fmla="*/ 4492944 w 4492944"/>
              <a:gd name="connsiteY8" fmla="*/ 795523 h 795523"/>
              <a:gd name="connsiteX0" fmla="*/ 0 w 4492944"/>
              <a:gd name="connsiteY0" fmla="*/ 795523 h 795523"/>
              <a:gd name="connsiteX1" fmla="*/ 449292 w 4492944"/>
              <a:gd name="connsiteY1" fmla="*/ 795523 h 795523"/>
              <a:gd name="connsiteX2" fmla="*/ 2198295 w 4492944"/>
              <a:gd name="connsiteY2" fmla="*/ 527449 h 795523"/>
              <a:gd name="connsiteX3" fmla="*/ 2200075 w 4492944"/>
              <a:gd name="connsiteY3" fmla="*/ 0 h 795523"/>
              <a:gd name="connsiteX4" fmla="*/ 2260632 w 4492944"/>
              <a:gd name="connsiteY4" fmla="*/ 0 h 795523"/>
              <a:gd name="connsiteX5" fmla="*/ 2261792 w 4492944"/>
              <a:gd name="connsiteY5" fmla="*/ 532451 h 795523"/>
              <a:gd name="connsiteX6" fmla="*/ 3952462 w 4492944"/>
              <a:gd name="connsiteY6" fmla="*/ 541433 h 795523"/>
              <a:gd name="connsiteX7" fmla="*/ 3951920 w 4492944"/>
              <a:gd name="connsiteY7" fmla="*/ 795523 h 795523"/>
              <a:gd name="connsiteX8" fmla="*/ 4492944 w 4492944"/>
              <a:gd name="connsiteY8" fmla="*/ 795523 h 795523"/>
              <a:gd name="connsiteX0" fmla="*/ 0 w 4492944"/>
              <a:gd name="connsiteY0" fmla="*/ 795523 h 795523"/>
              <a:gd name="connsiteX1" fmla="*/ 449292 w 4492944"/>
              <a:gd name="connsiteY1" fmla="*/ 795523 h 795523"/>
              <a:gd name="connsiteX2" fmla="*/ 2198295 w 4492944"/>
              <a:gd name="connsiteY2" fmla="*/ 527449 h 795523"/>
              <a:gd name="connsiteX3" fmla="*/ 2200075 w 4492944"/>
              <a:gd name="connsiteY3" fmla="*/ 0 h 795523"/>
              <a:gd name="connsiteX4" fmla="*/ 2260632 w 4492944"/>
              <a:gd name="connsiteY4" fmla="*/ 0 h 795523"/>
              <a:gd name="connsiteX5" fmla="*/ 2261792 w 4492944"/>
              <a:gd name="connsiteY5" fmla="*/ 532451 h 795523"/>
              <a:gd name="connsiteX6" fmla="*/ 3952462 w 4492944"/>
              <a:gd name="connsiteY6" fmla="*/ 541433 h 795523"/>
              <a:gd name="connsiteX7" fmla="*/ 3951920 w 4492944"/>
              <a:gd name="connsiteY7" fmla="*/ 795523 h 795523"/>
              <a:gd name="connsiteX8" fmla="*/ 4492944 w 4492944"/>
              <a:gd name="connsiteY8" fmla="*/ 795523 h 795523"/>
              <a:gd name="connsiteX0" fmla="*/ 0 w 4492944"/>
              <a:gd name="connsiteY0" fmla="*/ 795523 h 795523"/>
              <a:gd name="connsiteX1" fmla="*/ 449292 w 4492944"/>
              <a:gd name="connsiteY1" fmla="*/ 795523 h 795523"/>
              <a:gd name="connsiteX2" fmla="*/ 2198295 w 4492944"/>
              <a:gd name="connsiteY2" fmla="*/ 527449 h 795523"/>
              <a:gd name="connsiteX3" fmla="*/ 2200075 w 4492944"/>
              <a:gd name="connsiteY3" fmla="*/ 0 h 795523"/>
              <a:gd name="connsiteX4" fmla="*/ 2260632 w 4492944"/>
              <a:gd name="connsiteY4" fmla="*/ 0 h 795523"/>
              <a:gd name="connsiteX5" fmla="*/ 2261792 w 4492944"/>
              <a:gd name="connsiteY5" fmla="*/ 532451 h 795523"/>
              <a:gd name="connsiteX6" fmla="*/ 3952462 w 4492944"/>
              <a:gd name="connsiteY6" fmla="*/ 541433 h 795523"/>
              <a:gd name="connsiteX7" fmla="*/ 3951920 w 4492944"/>
              <a:gd name="connsiteY7" fmla="*/ 795523 h 795523"/>
              <a:gd name="connsiteX8" fmla="*/ 4492944 w 4492944"/>
              <a:gd name="connsiteY8" fmla="*/ 795523 h 795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92944" h="795523">
                <a:moveTo>
                  <a:pt x="0" y="795523"/>
                </a:moveTo>
                <a:lnTo>
                  <a:pt x="449292" y="795523"/>
                </a:lnTo>
                <a:lnTo>
                  <a:pt x="2198295" y="527449"/>
                </a:lnTo>
                <a:cubicBezTo>
                  <a:pt x="2198888" y="351633"/>
                  <a:pt x="2199482" y="175816"/>
                  <a:pt x="2200075" y="0"/>
                </a:cubicBezTo>
                <a:lnTo>
                  <a:pt x="2260632" y="0"/>
                </a:lnTo>
                <a:cubicBezTo>
                  <a:pt x="2263032" y="177484"/>
                  <a:pt x="2259392" y="354967"/>
                  <a:pt x="2261792" y="532451"/>
                </a:cubicBezTo>
                <a:lnTo>
                  <a:pt x="3952462" y="541433"/>
                </a:lnTo>
                <a:cubicBezTo>
                  <a:pt x="3952281" y="626130"/>
                  <a:pt x="3952101" y="710826"/>
                  <a:pt x="3951920" y="795523"/>
                </a:cubicBezTo>
                <a:lnTo>
                  <a:pt x="4492944" y="795523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800">
                <a:effectLst/>
                <a:latin typeface="Calibri" pitchFamily="34" charset="0"/>
                <a:ea typeface="Calibri"/>
                <a:cs typeface="Calibri" pitchFamily="34" charset="0"/>
              </a:rPr>
              <a:t> </a:t>
            </a:r>
          </a:p>
        </p:txBody>
      </p:sp>
      <p:sp>
        <p:nvSpPr>
          <p:cNvPr id="30" name="Поле 18"/>
          <p:cNvSpPr txBox="1">
            <a:spLocks noChangeArrowheads="1"/>
          </p:cNvSpPr>
          <p:nvPr/>
        </p:nvSpPr>
        <p:spPr bwMode="auto">
          <a:xfrm>
            <a:off x="3812984" y="3102756"/>
            <a:ext cx="4140200" cy="22288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83210" tIns="41605" rIns="83210" bIns="41605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800">
                <a:solidFill>
                  <a:srgbClr val="000000"/>
                </a:solidFill>
                <a:effectLst/>
                <a:latin typeface="Calibri" pitchFamily="34" charset="0"/>
                <a:ea typeface="Calibri"/>
                <a:cs typeface="Calibri" pitchFamily="34" charset="0"/>
              </a:rPr>
              <a:t>Изображение, восстановленное по эхосигналам после построение </a:t>
            </a:r>
            <a:r>
              <a:rPr lang="en-US" sz="800">
                <a:solidFill>
                  <a:srgbClr val="000000"/>
                </a:solidFill>
                <a:effectLst/>
                <a:latin typeface="Calibri" pitchFamily="34" charset="0"/>
                <a:ea typeface="Calibri"/>
                <a:cs typeface="Calibri" pitchFamily="34" charset="0"/>
              </a:rPr>
              <a:t>AR</a:t>
            </a:r>
            <a:r>
              <a:rPr lang="ru-RU" sz="800">
                <a:solidFill>
                  <a:srgbClr val="000000"/>
                </a:solidFill>
                <a:effectLst/>
                <a:latin typeface="Calibri" pitchFamily="34" charset="0"/>
                <a:ea typeface="Calibri"/>
                <a:cs typeface="Calibri" pitchFamily="34" charset="0"/>
              </a:rPr>
              <a:t>-модели спектра</a:t>
            </a:r>
            <a:endParaRPr lang="ru-RU" sz="800">
              <a:effectLst/>
              <a:latin typeface="Calibri" pitchFamily="34" charset="0"/>
              <a:ea typeface="Calibri"/>
              <a:cs typeface="Calibri" pitchFamily="34" charset="0"/>
            </a:endParaRPr>
          </a:p>
        </p:txBody>
      </p:sp>
      <p:sp>
        <p:nvSpPr>
          <p:cNvPr id="31" name="Поле 19"/>
          <p:cNvSpPr txBox="1">
            <a:spLocks noChangeArrowheads="1"/>
          </p:cNvSpPr>
          <p:nvPr/>
        </p:nvSpPr>
        <p:spPr bwMode="auto">
          <a:xfrm>
            <a:off x="4447943" y="879578"/>
            <a:ext cx="2838450" cy="22288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83210" tIns="41605" rIns="83210" bIns="41605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800">
                <a:solidFill>
                  <a:srgbClr val="000000"/>
                </a:solidFill>
                <a:effectLst/>
                <a:latin typeface="Calibri" pitchFamily="34" charset="0"/>
                <a:ea typeface="Calibri"/>
                <a:cs typeface="Calibri" pitchFamily="34" charset="0"/>
              </a:rPr>
              <a:t>Изображение, восстановленное по исходным эхосигналам</a:t>
            </a:r>
            <a:endParaRPr lang="ru-RU" sz="800">
              <a:effectLst/>
              <a:latin typeface="Calibri" pitchFamily="34" charset="0"/>
              <a:ea typeface="Calibri"/>
              <a:cs typeface="Calibri" pitchFamily="34" charset="0"/>
            </a:endParaRPr>
          </a:p>
        </p:txBody>
      </p:sp>
      <p:sp>
        <p:nvSpPr>
          <p:cNvPr id="32" name="Выноска 1 31"/>
          <p:cNvSpPr>
            <a:spLocks/>
          </p:cNvSpPr>
          <p:nvPr/>
        </p:nvSpPr>
        <p:spPr bwMode="auto">
          <a:xfrm>
            <a:off x="6577335" y="2629793"/>
            <a:ext cx="819150" cy="353060"/>
          </a:xfrm>
          <a:prstGeom prst="borderCallout1">
            <a:avLst>
              <a:gd name="adj1" fmla="val 45859"/>
              <a:gd name="adj2" fmla="val -729"/>
              <a:gd name="adj3" fmla="val -72268"/>
              <a:gd name="adj4" fmla="val -114132"/>
            </a:avLst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 type="stealth" w="med" len="med"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800">
                <a:effectLst/>
                <a:latin typeface="Calibri" pitchFamily="34" charset="0"/>
                <a:ea typeface="Calibri"/>
                <a:cs typeface="Calibri" pitchFamily="34" charset="0"/>
              </a:rPr>
              <a:t>Тень на дне от пропила</a:t>
            </a: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flipH="1" flipV="1">
            <a:off x="6228085" y="2350393"/>
            <a:ext cx="349250" cy="444500"/>
          </a:xfrm>
          <a:prstGeom prst="line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 type="stealth" w="med" len="med"/>
          </a:ln>
        </p:spPr>
      </p:cxnSp>
      <p:sp>
        <p:nvSpPr>
          <p:cNvPr id="34" name="Выноска 1 33"/>
          <p:cNvSpPr>
            <a:spLocks/>
          </p:cNvSpPr>
          <p:nvPr/>
        </p:nvSpPr>
        <p:spPr bwMode="auto">
          <a:xfrm>
            <a:off x="7027524" y="3400222"/>
            <a:ext cx="819150" cy="353060"/>
          </a:xfrm>
          <a:prstGeom prst="borderCallout1">
            <a:avLst>
              <a:gd name="adj1" fmla="val 45859"/>
              <a:gd name="adj2" fmla="val -729"/>
              <a:gd name="adj3" fmla="val 188523"/>
              <a:gd name="adj4" fmla="val -124209"/>
            </a:avLst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 type="stealth" w="med" len="med"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800">
                <a:effectLst/>
                <a:latin typeface="Calibri" pitchFamily="34" charset="0"/>
                <a:ea typeface="Calibri"/>
                <a:cs typeface="Calibri" pitchFamily="34" charset="0"/>
              </a:rPr>
              <a:t>Задняя стенка пропила</a:t>
            </a:r>
          </a:p>
        </p:txBody>
      </p:sp>
      <p:sp>
        <p:nvSpPr>
          <p:cNvPr id="48" name="Выноска 1 47"/>
          <p:cNvSpPr>
            <a:spLocks/>
          </p:cNvSpPr>
          <p:nvPr/>
        </p:nvSpPr>
        <p:spPr bwMode="auto">
          <a:xfrm flipH="1">
            <a:off x="3433424" y="3444672"/>
            <a:ext cx="876300" cy="353060"/>
          </a:xfrm>
          <a:prstGeom prst="borderCallout1">
            <a:avLst>
              <a:gd name="adj1" fmla="val 45859"/>
              <a:gd name="adj2" fmla="val -729"/>
              <a:gd name="adj3" fmla="val 175933"/>
              <a:gd name="adj4" fmla="val -181658"/>
            </a:avLst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 type="stealth" w="med" len="med"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800">
                <a:effectLst/>
                <a:latin typeface="Calibri" pitchFamily="34" charset="0"/>
                <a:ea typeface="Calibri"/>
                <a:cs typeface="Calibri" pitchFamily="34" charset="0"/>
              </a:rPr>
              <a:t>Передняя стенка пропила</a:t>
            </a:r>
          </a:p>
        </p:txBody>
      </p:sp>
      <p:sp>
        <p:nvSpPr>
          <p:cNvPr id="49" name="Выноска 1 48"/>
          <p:cNvSpPr>
            <a:spLocks/>
          </p:cNvSpPr>
          <p:nvPr/>
        </p:nvSpPr>
        <p:spPr bwMode="auto">
          <a:xfrm flipH="1">
            <a:off x="2921250" y="2080975"/>
            <a:ext cx="1016000" cy="353060"/>
          </a:xfrm>
          <a:prstGeom prst="borderCallout1">
            <a:avLst>
              <a:gd name="adj1" fmla="val 45859"/>
              <a:gd name="adj2" fmla="val -729"/>
              <a:gd name="adj3" fmla="val 139961"/>
              <a:gd name="adj4" fmla="val -47465"/>
            </a:avLst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 type="stealth" w="med" len="med"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800">
                <a:effectLst/>
                <a:latin typeface="Calibri" pitchFamily="34" charset="0"/>
                <a:ea typeface="Calibri"/>
                <a:cs typeface="Calibri" pitchFamily="34" charset="0"/>
              </a:rPr>
              <a:t>Восстановленные блики дна образца</a:t>
            </a:r>
          </a:p>
        </p:txBody>
      </p:sp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032" y="818483"/>
            <a:ext cx="7586048" cy="438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1" name="Объект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485376"/>
              </p:ext>
            </p:extLst>
          </p:nvPr>
        </p:nvGraphicFramePr>
        <p:xfrm>
          <a:off x="5661347" y="1486511"/>
          <a:ext cx="1868488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6" name="Visio" r:id="rId6" imgW="1869590" imgH="930613" progId="Visio.Drawing.11">
                  <p:embed/>
                </p:oleObj>
              </mc:Choice>
              <mc:Fallback>
                <p:oleObj name="Visio" r:id="rId6" imgW="1869590" imgH="930613" progId="Visio.Drawing.11">
                  <p:embed/>
                  <p:pic>
                    <p:nvPicPr>
                      <p:cNvPr id="15" name="Объект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1347" y="1486511"/>
                        <a:ext cx="1868488" cy="93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Объект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9296303"/>
              </p:ext>
            </p:extLst>
          </p:nvPr>
        </p:nvGraphicFramePr>
        <p:xfrm>
          <a:off x="3330897" y="1486511"/>
          <a:ext cx="1868488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7" name="Visio" r:id="rId8" imgW="1869590" imgH="930613" progId="Visio.Drawing.11">
                  <p:embed/>
                </p:oleObj>
              </mc:Choice>
              <mc:Fallback>
                <p:oleObj name="Visio" r:id="rId8" imgW="1869590" imgH="930613" progId="Visio.Drawing.11">
                  <p:embed/>
                  <p:pic>
                    <p:nvPicPr>
                      <p:cNvPr id="16" name="Объект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0897" y="1486511"/>
                        <a:ext cx="1868488" cy="93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3" name="Группа 52"/>
          <p:cNvGrpSpPr/>
          <p:nvPr/>
        </p:nvGrpSpPr>
        <p:grpSpPr>
          <a:xfrm flipH="1">
            <a:off x="3335182" y="2377303"/>
            <a:ext cx="2485852" cy="2099586"/>
            <a:chOff x="3846305" y="2871890"/>
            <a:chExt cx="2865228" cy="2099586"/>
          </a:xfrm>
        </p:grpSpPr>
        <p:sp>
          <p:nvSpPr>
            <p:cNvPr id="54" name="AutoShape 4"/>
            <p:cNvSpPr>
              <a:spLocks/>
            </p:cNvSpPr>
            <p:nvPr/>
          </p:nvSpPr>
          <p:spPr bwMode="auto">
            <a:xfrm>
              <a:off x="3846305" y="3061585"/>
              <a:ext cx="620971" cy="354978"/>
            </a:xfrm>
            <a:prstGeom prst="borderCallout1">
              <a:avLst>
                <a:gd name="adj1" fmla="val 49734"/>
                <a:gd name="adj2" fmla="val 101449"/>
                <a:gd name="adj3" fmla="val 97457"/>
                <a:gd name="adj4" fmla="val 191595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stealth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lnSpc>
                  <a:spcPct val="115000"/>
                </a:lnSpc>
                <a:spcAft>
                  <a:spcPts val="1000"/>
                </a:spcAft>
              </a:pPr>
              <a:r>
                <a:rPr lang="en-US" sz="1600" smtClean="0">
                  <a:effectLst/>
                  <a:latin typeface="Calibri" pitchFamily="34" charset="0"/>
                  <a:ea typeface="Calibri"/>
                  <a:cs typeface="Calibri" pitchFamily="34" charset="0"/>
                </a:rPr>
                <a:t>T</a:t>
              </a:r>
              <a:endParaRPr lang="ru-RU" sz="1600" dirty="0">
                <a:effectLst/>
                <a:latin typeface="Calibri" pitchFamily="34" charset="0"/>
                <a:ea typeface="Calibri"/>
                <a:cs typeface="Calibri" pitchFamily="34" charset="0"/>
              </a:endParaRPr>
            </a:p>
          </p:txBody>
        </p:sp>
        <p:sp>
          <p:nvSpPr>
            <p:cNvPr id="55" name="AutoShape 4"/>
            <p:cNvSpPr>
              <a:spLocks/>
            </p:cNvSpPr>
            <p:nvPr/>
          </p:nvSpPr>
          <p:spPr bwMode="auto">
            <a:xfrm flipH="1">
              <a:off x="5732015" y="4607541"/>
              <a:ext cx="979518" cy="363935"/>
            </a:xfrm>
            <a:prstGeom prst="borderCallout1">
              <a:avLst>
                <a:gd name="adj1" fmla="val 49734"/>
                <a:gd name="adj2" fmla="val 101449"/>
                <a:gd name="adj3" fmla="val -66837"/>
                <a:gd name="adj4" fmla="val 192302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stealth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1600" dirty="0" smtClean="0">
                  <a:latin typeface="Calibri" pitchFamily="34" charset="0"/>
                  <a:ea typeface="Calibri"/>
                  <a:cs typeface="Calibri" pitchFamily="34" charset="0"/>
                </a:rPr>
                <a:t>TT</a:t>
              </a:r>
              <a:endParaRPr lang="ru-RU" sz="1600" dirty="0">
                <a:latin typeface="Calibri" pitchFamily="34" charset="0"/>
                <a:ea typeface="Calibri"/>
                <a:cs typeface="Calibri" pitchFamily="34" charset="0"/>
              </a:endParaRPr>
            </a:p>
          </p:txBody>
        </p:sp>
        <p:cxnSp>
          <p:nvCxnSpPr>
            <p:cNvPr id="56" name="Прямая соединительная линия 55"/>
            <p:cNvCxnSpPr>
              <a:cxnSpLocks noChangeShapeType="1"/>
            </p:cNvCxnSpPr>
            <p:nvPr/>
          </p:nvCxnSpPr>
          <p:spPr bwMode="auto">
            <a:xfrm flipH="1">
              <a:off x="4366723" y="2871890"/>
              <a:ext cx="1069373" cy="153260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7" name="Прямая соединительная линия 56"/>
            <p:cNvCxnSpPr>
              <a:cxnSpLocks noChangeShapeType="1"/>
            </p:cNvCxnSpPr>
            <p:nvPr/>
          </p:nvCxnSpPr>
          <p:spPr bwMode="auto">
            <a:xfrm flipH="1">
              <a:off x="4532718" y="2871890"/>
              <a:ext cx="1119403" cy="201522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" name="Прямая соединительная линия 57"/>
            <p:cNvCxnSpPr>
              <a:cxnSpLocks noChangeShapeType="1"/>
            </p:cNvCxnSpPr>
            <p:nvPr/>
          </p:nvCxnSpPr>
          <p:spPr bwMode="auto">
            <a:xfrm flipH="1" flipV="1">
              <a:off x="4366723" y="4607542"/>
              <a:ext cx="165995" cy="27957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1" name="Заголовок 1"/>
          <p:cNvSpPr txBox="1">
            <a:spLocks/>
          </p:cNvSpPr>
          <p:nvPr/>
        </p:nvSpPr>
        <p:spPr>
          <a:xfrm>
            <a:off x="1240157" y="337792"/>
            <a:ext cx="10441097" cy="101600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Получение изображения всей границы паза высотой 4 мм</a:t>
            </a:r>
          </a:p>
        </p:txBody>
      </p:sp>
    </p:spTree>
    <p:extLst>
      <p:ext uri="{BB962C8B-B14F-4D97-AF65-F5344CB8AC3E}">
        <p14:creationId xmlns:p14="http://schemas.microsoft.com/office/powerpoint/2010/main" val="320252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0" y="61380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133" y="6353597"/>
            <a:ext cx="4419800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fld id="{4E72AE78-D436-49EA-96BD-F3E2DF24FADA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Ультразвуковая автоматизированная дефектометрия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04" y="6264028"/>
            <a:ext cx="1640929" cy="461449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743568" y="381090"/>
            <a:ext cx="10671757" cy="101600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Реальный дефект в сварном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соединении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Ду300 с валиком усиления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" b="2707"/>
          <a:stretch>
            <a:fillRect/>
          </a:stretch>
        </p:blipFill>
        <p:spPr bwMode="auto">
          <a:xfrm>
            <a:off x="1226655" y="1164741"/>
            <a:ext cx="6030960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3407061" y="3613039"/>
            <a:ext cx="1114425" cy="22860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000" smtClean="0">
                <a:latin typeface="Calibri" pitchFamily="34" charset="0"/>
                <a:cs typeface="Calibri" pitchFamily="34" charset="0"/>
              </a:rPr>
              <a:t>TrbTrsTdTrbT</a:t>
            </a:r>
            <a:endParaRPr lang="ru-RU" sz="1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403886" y="1534575"/>
            <a:ext cx="800100" cy="22860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000" smtClean="0">
                <a:latin typeface="Calibri" pitchFamily="34" charset="0"/>
                <a:cs typeface="Calibri" pitchFamily="34" charset="0"/>
              </a:rPr>
              <a:t>TrbTdT</a:t>
            </a:r>
            <a:endParaRPr lang="ru-RU" sz="1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1444911" y="3614627"/>
            <a:ext cx="1006475" cy="22860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000" smtClean="0">
                <a:latin typeface="Calibri" pitchFamily="34" charset="0"/>
                <a:cs typeface="Calibri" pitchFamily="34" charset="0"/>
              </a:rPr>
              <a:t>TrbTrsTdT</a:t>
            </a:r>
            <a:endParaRPr lang="ru-RU" sz="1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5394611" y="1534575"/>
            <a:ext cx="1062038" cy="22860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000" smtClean="0">
                <a:latin typeface="Calibri" pitchFamily="34" charset="0"/>
                <a:cs typeface="Calibri" pitchFamily="34" charset="0"/>
              </a:rPr>
              <a:t>TrbTdTrbT</a:t>
            </a:r>
            <a:endParaRPr lang="ru-RU" sz="1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Text Box 8"/>
          <p:cNvSpPr txBox="1">
            <a:spLocks noChangeArrowheads="1"/>
          </p:cNvSpPr>
          <p:nvPr/>
        </p:nvSpPr>
        <p:spPr bwMode="auto">
          <a:xfrm>
            <a:off x="1441736" y="1534575"/>
            <a:ext cx="800100" cy="22860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000" smtClean="0">
                <a:latin typeface="Calibri" pitchFamily="34" charset="0"/>
                <a:cs typeface="Calibri" pitchFamily="34" charset="0"/>
              </a:rPr>
              <a:t>TdT</a:t>
            </a:r>
            <a:endParaRPr lang="ru-RU" sz="1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Text Box 9"/>
          <p:cNvSpPr txBox="1">
            <a:spLocks noChangeArrowheads="1"/>
          </p:cNvSpPr>
          <p:nvPr/>
        </p:nvSpPr>
        <p:spPr bwMode="auto">
          <a:xfrm>
            <a:off x="5397786" y="3614627"/>
            <a:ext cx="1238250" cy="22860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000" smtClean="0">
                <a:latin typeface="Calibri" pitchFamily="34" charset="0"/>
                <a:cs typeface="Calibri" pitchFamily="34" charset="0"/>
              </a:rPr>
              <a:t>TrbTrsTdTrbTrsT</a:t>
            </a:r>
            <a:endParaRPr lang="ru-RU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AutoShape 10"/>
          <p:cNvSpPr>
            <a:spLocks/>
          </p:cNvSpPr>
          <p:nvPr/>
        </p:nvSpPr>
        <p:spPr bwMode="auto">
          <a:xfrm>
            <a:off x="6555247" y="5269223"/>
            <a:ext cx="812924" cy="346075"/>
          </a:xfrm>
          <a:prstGeom prst="borderCallout1">
            <a:avLst>
              <a:gd name="adj1" fmla="val 52084"/>
              <a:gd name="adj2" fmla="val -521"/>
              <a:gd name="adj3" fmla="val -237753"/>
              <a:gd name="adj4" fmla="val -64167"/>
            </a:avLst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 type="stealth" w="med" len="med"/>
          </a:ln>
        </p:spPr>
        <p:txBody>
          <a:bodyPr/>
          <a:lstStyle/>
          <a:p>
            <a:pPr algn="ctr"/>
            <a:r>
              <a:rPr lang="ru-RU" sz="800" dirty="0">
                <a:latin typeface="Calibri" pitchFamily="34" charset="0"/>
                <a:cs typeface="Calibri" pitchFamily="34" charset="0"/>
              </a:rPr>
              <a:t>Граница сварного шва</a:t>
            </a:r>
          </a:p>
        </p:txBody>
      </p:sp>
      <p:sp>
        <p:nvSpPr>
          <p:cNvPr id="39" name="AutoShape 11"/>
          <p:cNvSpPr>
            <a:spLocks/>
          </p:cNvSpPr>
          <p:nvPr/>
        </p:nvSpPr>
        <p:spPr bwMode="auto">
          <a:xfrm>
            <a:off x="6775736" y="1812839"/>
            <a:ext cx="698500" cy="346075"/>
          </a:xfrm>
          <a:prstGeom prst="borderCallout1">
            <a:avLst>
              <a:gd name="adj1" fmla="val 53730"/>
              <a:gd name="adj2" fmla="val 2"/>
              <a:gd name="adj3" fmla="val 127835"/>
              <a:gd name="adj4" fmla="val -115454"/>
            </a:avLst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 type="stealth" w="med" len="med"/>
          </a:ln>
        </p:spPr>
        <p:txBody>
          <a:bodyPr/>
          <a:lstStyle/>
          <a:p>
            <a:pPr algn="ctr"/>
            <a:r>
              <a:rPr lang="ru-RU" sz="800" dirty="0">
                <a:latin typeface="Calibri" pitchFamily="34" charset="0"/>
                <a:cs typeface="Calibri" pitchFamily="34" charset="0"/>
              </a:rPr>
              <a:t>Вершина трещины</a:t>
            </a:r>
          </a:p>
        </p:txBody>
      </p:sp>
      <p:sp>
        <p:nvSpPr>
          <p:cNvPr id="40" name="AutoShape 12"/>
          <p:cNvSpPr>
            <a:spLocks/>
          </p:cNvSpPr>
          <p:nvPr/>
        </p:nvSpPr>
        <p:spPr bwMode="auto">
          <a:xfrm>
            <a:off x="4685619" y="5384317"/>
            <a:ext cx="698500" cy="346075"/>
          </a:xfrm>
          <a:prstGeom prst="borderCallout1">
            <a:avLst>
              <a:gd name="adj1" fmla="val 48226"/>
              <a:gd name="adj2" fmla="val -680"/>
              <a:gd name="adj3" fmla="val -104963"/>
              <a:gd name="adj4" fmla="val -103181"/>
            </a:avLst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 type="stealth" w="med" len="med"/>
          </a:ln>
        </p:spPr>
        <p:txBody>
          <a:bodyPr/>
          <a:lstStyle/>
          <a:p>
            <a:pPr algn="ctr"/>
            <a:r>
              <a:rPr lang="ru-RU" sz="800" dirty="0">
                <a:latin typeface="Calibri" pitchFamily="34" charset="0"/>
                <a:cs typeface="Calibri" pitchFamily="34" charset="0"/>
              </a:rPr>
              <a:t>Тело трещины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" name="Rectangle 13"/>
          <p:cNvSpPr txBox="1">
            <a:spLocks noChangeArrowheads="1"/>
          </p:cNvSpPr>
          <p:nvPr/>
        </p:nvSpPr>
        <p:spPr>
          <a:xfrm>
            <a:off x="7852659" y="1400937"/>
            <a:ext cx="3460319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Tx/>
              <a:buNone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Парциальные изображения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B-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типа полученные по разным акустическим схемам с учётом отражения от дна могут позволить 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получить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информацию о форме всей трещины.</a:t>
            </a:r>
          </a:p>
          <a:p>
            <a:pPr algn="l">
              <a:buFontTx/>
              <a:buNone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Внедрение технологии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NVIDIA CUDA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позволило более чем в </a:t>
            </a:r>
            <a:r>
              <a:rPr lang="ru-RU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 раз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повысить скорость восстановления изображения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несплошностей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412990" y="1033763"/>
            <a:ext cx="857592" cy="453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403886" y="1038206"/>
            <a:ext cx="844262" cy="448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394611" y="1048383"/>
            <a:ext cx="835375" cy="448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441736" y="3122702"/>
            <a:ext cx="848705" cy="444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403886" y="3117184"/>
            <a:ext cx="844262" cy="444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5394611" y="3130770"/>
            <a:ext cx="853149" cy="448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609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0" y="61380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133" y="6353597"/>
            <a:ext cx="4419800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fld id="{4E72AE78-D436-49EA-96BD-F3E2DF24FADA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Ультразвуковая автоматизированная дефектометрия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04" y="6264028"/>
            <a:ext cx="1640929" cy="461449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743568" y="381090"/>
            <a:ext cx="10671757" cy="101600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Реальный дефект в сварном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соеди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-нении Ду300</a:t>
            </a:r>
          </a:p>
        </p:txBody>
      </p:sp>
      <p:sp>
        <p:nvSpPr>
          <p:cNvPr id="41" name="Rectangle 13"/>
          <p:cNvSpPr txBox="1">
            <a:spLocks noChangeArrowheads="1"/>
          </p:cNvSpPr>
          <p:nvPr/>
        </p:nvSpPr>
        <p:spPr>
          <a:xfrm>
            <a:off x="7852659" y="1400937"/>
            <a:ext cx="3777747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Объединение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парциальных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изображений позволяет получить итоговое изображение трещины, которое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обладает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высокой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контрастностью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позволяющее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автоматизировать процесс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образмеривания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Информация о дефекте записывается в базу данных.</a:t>
            </a:r>
          </a:p>
          <a:p>
            <a:pPr algn="l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После этого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формируется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протокол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контроля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12" y="1152113"/>
            <a:ext cx="6092980" cy="46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12" y="1151601"/>
            <a:ext cx="6092980" cy="46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28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270159"/>
            </a:gs>
            <a:gs pos="0">
              <a:srgbClr val="2D0167"/>
            </a:gs>
            <a:gs pos="100000">
              <a:srgbClr val="20014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178469" y="1247942"/>
            <a:ext cx="8583370" cy="31243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ЦФА-технология против зональной </a:t>
            </a:r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фокусировки</a:t>
            </a:r>
            <a:endParaRPr lang="en-US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19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0" y="61380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133" y="6353597"/>
            <a:ext cx="4419800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fld id="{4E72AE78-D436-49EA-96BD-F3E2DF24FADA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Ультразвуковая автоматизированная дефектометрия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04" y="6264028"/>
            <a:ext cx="1640929" cy="461449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240157" y="759384"/>
            <a:ext cx="10293575" cy="101600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Принцип работы зональной фокусировки</a:t>
            </a:r>
          </a:p>
        </p:txBody>
      </p:sp>
      <p:grpSp>
        <p:nvGrpSpPr>
          <p:cNvPr id="10" name="Группа 9"/>
          <p:cNvGrpSpPr>
            <a:grpSpLocks/>
          </p:cNvGrpSpPr>
          <p:nvPr/>
        </p:nvGrpSpPr>
        <p:grpSpPr>
          <a:xfrm>
            <a:off x="2861250" y="1612820"/>
            <a:ext cx="5612765" cy="3215639"/>
            <a:chOff x="0" y="0"/>
            <a:chExt cx="5721555" cy="3157545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130" y="0"/>
              <a:ext cx="1876190" cy="942857"/>
            </a:xfrm>
            <a:prstGeom prst="rect">
              <a:avLst/>
            </a:prstGeom>
          </p:spPr>
        </p:pic>
        <p:sp>
          <p:nvSpPr>
            <p:cNvPr id="13" name="Прямоугольник 12"/>
            <p:cNvSpPr>
              <a:spLocks noChangeArrowheads="1"/>
            </p:cNvSpPr>
            <p:nvPr/>
          </p:nvSpPr>
          <p:spPr bwMode="auto">
            <a:xfrm>
              <a:off x="131399" y="875890"/>
              <a:ext cx="5261782" cy="1915214"/>
            </a:xfrm>
            <a:prstGeom prst="rect">
              <a:avLst/>
            </a:prstGeom>
            <a:gradFill rotWithShape="0">
              <a:gsLst>
                <a:gs pos="0">
                  <a:srgbClr val="7F7F7F"/>
                </a:gs>
                <a:gs pos="50000">
                  <a:srgbClr val="FFFFFF"/>
                </a:gs>
                <a:gs pos="100000">
                  <a:srgbClr val="D9D9D9"/>
                </a:gs>
              </a:gsLst>
              <a:lin ang="2700000"/>
            </a:gradFill>
            <a:ln w="6350">
              <a:solidFill>
                <a:sysClr val="windowText" lastClr="000000">
                  <a:lumMod val="100000"/>
                  <a:lumOff val="0"/>
                </a:sys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cxnSp>
          <p:nvCxnSpPr>
            <p:cNvPr id="14" name="Прямая соединительная линия 13"/>
            <p:cNvCxnSpPr>
              <a:cxnSpLocks noChangeShapeType="1"/>
            </p:cNvCxnSpPr>
            <p:nvPr/>
          </p:nvCxnSpPr>
          <p:spPr bwMode="auto">
            <a:xfrm flipH="1">
              <a:off x="4889049" y="568893"/>
              <a:ext cx="3744" cy="2584563"/>
            </a:xfrm>
            <a:prstGeom prst="line">
              <a:avLst/>
            </a:prstGeom>
            <a:noFill/>
            <a:ln w="6350">
              <a:solidFill>
                <a:sysClr val="windowText" lastClr="000000">
                  <a:lumMod val="100000"/>
                  <a:lumOff val="0"/>
                </a:sysClr>
              </a:solidFill>
              <a:round/>
              <a:headEnd w="sm" len="med"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Прямая соединительная линия 14"/>
            <p:cNvCxnSpPr>
              <a:cxnSpLocks noChangeShapeType="1"/>
            </p:cNvCxnSpPr>
            <p:nvPr/>
          </p:nvCxnSpPr>
          <p:spPr bwMode="auto">
            <a:xfrm flipV="1">
              <a:off x="0" y="876033"/>
              <a:ext cx="5626152" cy="0"/>
            </a:xfrm>
            <a:prstGeom prst="line">
              <a:avLst/>
            </a:prstGeom>
            <a:noFill/>
            <a:ln w="6350">
              <a:solidFill>
                <a:sysClr val="windowText" lastClr="000000">
                  <a:lumMod val="100000"/>
                  <a:lumOff val="0"/>
                </a:sysClr>
              </a:solidFill>
              <a:round/>
              <a:headEnd w="sm" len="med"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AutoShape 4736"/>
            <p:cNvCxnSpPr>
              <a:cxnSpLocks noChangeShapeType="1"/>
            </p:cNvCxnSpPr>
            <p:nvPr/>
          </p:nvCxnSpPr>
          <p:spPr bwMode="auto">
            <a:xfrm rot="20880000">
              <a:off x="3910976" y="1272853"/>
              <a:ext cx="700" cy="554121"/>
            </a:xfrm>
            <a:prstGeom prst="straightConnector1">
              <a:avLst/>
            </a:prstGeom>
            <a:noFill/>
            <a:ln w="28575">
              <a:solidFill>
                <a:sysClr val="windowText" lastClr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Прямая соединительная линия 16"/>
            <p:cNvCxnSpPr>
              <a:cxnSpLocks noChangeShapeType="1"/>
            </p:cNvCxnSpPr>
            <p:nvPr/>
          </p:nvCxnSpPr>
          <p:spPr bwMode="auto">
            <a:xfrm flipH="1" flipV="1">
              <a:off x="591456" y="472686"/>
              <a:ext cx="211753" cy="381147"/>
            </a:xfrm>
            <a:prstGeom prst="line">
              <a:avLst/>
            </a:prstGeom>
            <a:noFill/>
            <a:ln w="6350">
              <a:solidFill>
                <a:srgbClr val="00B050"/>
              </a:solidFill>
              <a:round/>
              <a:headEnd w="sm" len="med"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Прямая соединительная линия 17"/>
            <p:cNvCxnSpPr>
              <a:cxnSpLocks noChangeShapeType="1"/>
            </p:cNvCxnSpPr>
            <p:nvPr/>
          </p:nvCxnSpPr>
          <p:spPr bwMode="auto">
            <a:xfrm flipH="1" flipV="1">
              <a:off x="803191" y="871741"/>
              <a:ext cx="1988042" cy="1918902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 w="sm" len="med"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Прямая соединительная линия 18"/>
            <p:cNvCxnSpPr>
              <a:cxnSpLocks noChangeShapeType="1"/>
            </p:cNvCxnSpPr>
            <p:nvPr/>
          </p:nvCxnSpPr>
          <p:spPr bwMode="auto">
            <a:xfrm flipH="1">
              <a:off x="2791197" y="1562992"/>
              <a:ext cx="1083746" cy="1227501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 w="sm" len="med"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Прямая соединительная линия 19"/>
            <p:cNvCxnSpPr>
              <a:cxnSpLocks noChangeShapeType="1"/>
            </p:cNvCxnSpPr>
            <p:nvPr/>
          </p:nvCxnSpPr>
          <p:spPr bwMode="auto">
            <a:xfrm>
              <a:off x="1161995" y="868631"/>
              <a:ext cx="2723973" cy="674553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 w="sm" len="med"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Прямая соединительная линия 22"/>
            <p:cNvCxnSpPr>
              <a:cxnSpLocks noChangeShapeType="1"/>
            </p:cNvCxnSpPr>
            <p:nvPr/>
          </p:nvCxnSpPr>
          <p:spPr bwMode="auto">
            <a:xfrm>
              <a:off x="803208" y="359729"/>
              <a:ext cx="358803" cy="492204"/>
            </a:xfrm>
            <a:prstGeom prst="line">
              <a:avLst/>
            </a:prstGeom>
            <a:noFill/>
            <a:ln w="6350">
              <a:solidFill>
                <a:srgbClr val="00B050"/>
              </a:solidFill>
              <a:round/>
              <a:headEnd w="sm" len="med"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AutoShape 4740"/>
            <p:cNvCxnSpPr>
              <a:cxnSpLocks noChangeShapeType="1"/>
            </p:cNvCxnSpPr>
            <p:nvPr/>
          </p:nvCxnSpPr>
          <p:spPr bwMode="auto">
            <a:xfrm flipH="1">
              <a:off x="1986781" y="687119"/>
              <a:ext cx="2889886" cy="600"/>
            </a:xfrm>
            <a:prstGeom prst="straightConnector1">
              <a:avLst/>
            </a:prstGeom>
            <a:noFill/>
            <a:ln w="6350">
              <a:solidFill>
                <a:srgbClr val="000000"/>
              </a:solidFill>
              <a:round/>
              <a:headEnd type="stealth" w="sm" len="med"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" name="Text Box 4725"/>
            <p:cNvSpPr txBox="1">
              <a:spLocks noChangeArrowheads="1"/>
            </p:cNvSpPr>
            <p:nvPr/>
          </p:nvSpPr>
          <p:spPr bwMode="auto">
            <a:xfrm>
              <a:off x="4876731" y="2896543"/>
              <a:ext cx="328303" cy="261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200" i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z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7" name="Text Box 4707"/>
            <p:cNvSpPr txBox="1">
              <a:spLocks noChangeArrowheads="1"/>
            </p:cNvSpPr>
            <p:nvPr/>
          </p:nvSpPr>
          <p:spPr bwMode="auto">
            <a:xfrm>
              <a:off x="5393252" y="818206"/>
              <a:ext cx="328303" cy="261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200" i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x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8" name="Text Box 4725"/>
            <p:cNvSpPr txBox="1">
              <a:spLocks noChangeArrowheads="1"/>
            </p:cNvSpPr>
            <p:nvPr/>
          </p:nvSpPr>
          <p:spPr bwMode="auto">
            <a:xfrm>
              <a:off x="3158877" y="412708"/>
              <a:ext cx="482309" cy="261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2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x</a:t>
              </a:r>
              <a:r>
                <a:rPr lang="en-US" sz="1200" i="1" baseline="-250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w</a:t>
              </a:r>
              <a:endPara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9" name="Text Box 4707"/>
            <p:cNvSpPr txBox="1">
              <a:spLocks noChangeArrowheads="1"/>
            </p:cNvSpPr>
            <p:nvPr/>
          </p:nvSpPr>
          <p:spPr bwMode="auto">
            <a:xfrm>
              <a:off x="3710792" y="766721"/>
              <a:ext cx="328303" cy="261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2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α</a:t>
              </a:r>
              <a:endPara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30" name="AutoShape 4740"/>
            <p:cNvCxnSpPr>
              <a:cxnSpLocks noChangeShapeType="1"/>
            </p:cNvCxnSpPr>
            <p:nvPr/>
          </p:nvCxnSpPr>
          <p:spPr bwMode="auto">
            <a:xfrm rot="1380000" flipH="1" flipV="1">
              <a:off x="3281767" y="871647"/>
              <a:ext cx="1398213" cy="1911865"/>
            </a:xfrm>
            <a:prstGeom prst="straightConnector1">
              <a:avLst/>
            </a:prstGeom>
            <a:noFill/>
            <a:ln w="6350">
              <a:solidFill>
                <a:srgbClr val="000000"/>
              </a:solidFill>
              <a:prstDash val="dash"/>
              <a:round/>
              <a:headEnd type="none" w="sm" len="med"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Прямая соединительная линия 30"/>
            <p:cNvCxnSpPr>
              <a:cxnSpLocks noChangeShapeType="1"/>
            </p:cNvCxnSpPr>
            <p:nvPr/>
          </p:nvCxnSpPr>
          <p:spPr bwMode="auto">
            <a:xfrm flipH="1">
              <a:off x="3923624" y="983755"/>
              <a:ext cx="3744" cy="1458919"/>
            </a:xfrm>
            <a:prstGeom prst="line">
              <a:avLst/>
            </a:prstGeom>
            <a:noFill/>
            <a:ln w="6350">
              <a:solidFill>
                <a:sysClr val="windowText" lastClr="000000">
                  <a:lumMod val="100000"/>
                  <a:lumOff val="0"/>
                </a:sysClr>
              </a:solidFill>
              <a:round/>
              <a:headEnd w="sm" len="med"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2" name="Полилиния 31"/>
          <p:cNvSpPr>
            <a:spLocks/>
          </p:cNvSpPr>
          <p:nvPr/>
        </p:nvSpPr>
        <p:spPr>
          <a:xfrm>
            <a:off x="6312319" y="2504256"/>
            <a:ext cx="890906" cy="1950720"/>
          </a:xfrm>
          <a:custGeom>
            <a:avLst/>
            <a:gdLst>
              <a:gd name="connsiteX0" fmla="*/ 0 w 1917510"/>
              <a:gd name="connsiteY0" fmla="*/ 0 h 1958454"/>
              <a:gd name="connsiteX1" fmla="*/ 590266 w 1917510"/>
              <a:gd name="connsiteY1" fmla="*/ 0 h 1958454"/>
              <a:gd name="connsiteX2" fmla="*/ 1917510 w 1917510"/>
              <a:gd name="connsiteY2" fmla="*/ 1958454 h 1958454"/>
              <a:gd name="connsiteX3" fmla="*/ 1323833 w 1917510"/>
              <a:gd name="connsiteY3" fmla="*/ 1948218 h 1958454"/>
              <a:gd name="connsiteX4" fmla="*/ 0 w 1917510"/>
              <a:gd name="connsiteY4" fmla="*/ 0 h 1958454"/>
              <a:gd name="connsiteX0" fmla="*/ 0 w 1917510"/>
              <a:gd name="connsiteY0" fmla="*/ 0 h 1958454"/>
              <a:gd name="connsiteX1" fmla="*/ 590266 w 1917510"/>
              <a:gd name="connsiteY1" fmla="*/ 0 h 1958454"/>
              <a:gd name="connsiteX2" fmla="*/ 1917510 w 1917510"/>
              <a:gd name="connsiteY2" fmla="*/ 1958454 h 1958454"/>
              <a:gd name="connsiteX3" fmla="*/ 1249084 w 1917510"/>
              <a:gd name="connsiteY3" fmla="*/ 1958454 h 1958454"/>
              <a:gd name="connsiteX4" fmla="*/ 0 w 1917510"/>
              <a:gd name="connsiteY4" fmla="*/ 0 h 1958454"/>
              <a:gd name="connsiteX0" fmla="*/ 0 w 1917510"/>
              <a:gd name="connsiteY0" fmla="*/ 0 h 1958454"/>
              <a:gd name="connsiteX1" fmla="*/ 590266 w 1917510"/>
              <a:gd name="connsiteY1" fmla="*/ 0 h 1958454"/>
              <a:gd name="connsiteX2" fmla="*/ 1917510 w 1917510"/>
              <a:gd name="connsiteY2" fmla="*/ 1958454 h 1958454"/>
              <a:gd name="connsiteX3" fmla="*/ 1363410 w 1917510"/>
              <a:gd name="connsiteY3" fmla="*/ 1954482 h 1958454"/>
              <a:gd name="connsiteX4" fmla="*/ 0 w 1917510"/>
              <a:gd name="connsiteY4" fmla="*/ 0 h 1958454"/>
              <a:gd name="connsiteX0" fmla="*/ 0 w 1917510"/>
              <a:gd name="connsiteY0" fmla="*/ 3705 h 1958454"/>
              <a:gd name="connsiteX1" fmla="*/ 590266 w 1917510"/>
              <a:gd name="connsiteY1" fmla="*/ 0 h 1958454"/>
              <a:gd name="connsiteX2" fmla="*/ 1917510 w 1917510"/>
              <a:gd name="connsiteY2" fmla="*/ 1958454 h 1958454"/>
              <a:gd name="connsiteX3" fmla="*/ 1363410 w 1917510"/>
              <a:gd name="connsiteY3" fmla="*/ 1954482 h 1958454"/>
              <a:gd name="connsiteX4" fmla="*/ 0 w 1917510"/>
              <a:gd name="connsiteY4" fmla="*/ 3705 h 1958454"/>
              <a:gd name="connsiteX0" fmla="*/ 0 w 1917510"/>
              <a:gd name="connsiteY0" fmla="*/ 0 h 1954749"/>
              <a:gd name="connsiteX1" fmla="*/ 596069 w 1917510"/>
              <a:gd name="connsiteY1" fmla="*/ 0 h 1954749"/>
              <a:gd name="connsiteX2" fmla="*/ 1917510 w 1917510"/>
              <a:gd name="connsiteY2" fmla="*/ 1954749 h 1954749"/>
              <a:gd name="connsiteX3" fmla="*/ 1363410 w 1917510"/>
              <a:gd name="connsiteY3" fmla="*/ 1950777 h 1954749"/>
              <a:gd name="connsiteX4" fmla="*/ 0 w 1917510"/>
              <a:gd name="connsiteY4" fmla="*/ 0 h 1954749"/>
              <a:gd name="connsiteX0" fmla="*/ 0 w 1917510"/>
              <a:gd name="connsiteY0" fmla="*/ 0 h 1950777"/>
              <a:gd name="connsiteX1" fmla="*/ 596069 w 1917510"/>
              <a:gd name="connsiteY1" fmla="*/ 0 h 1950777"/>
              <a:gd name="connsiteX2" fmla="*/ 1917510 w 1917510"/>
              <a:gd name="connsiteY2" fmla="*/ 1949885 h 1950777"/>
              <a:gd name="connsiteX3" fmla="*/ 1363410 w 1917510"/>
              <a:gd name="connsiteY3" fmla="*/ 1950777 h 1950777"/>
              <a:gd name="connsiteX4" fmla="*/ 0 w 1917510"/>
              <a:gd name="connsiteY4" fmla="*/ 0 h 1950777"/>
              <a:gd name="connsiteX0" fmla="*/ 0 w 2688417"/>
              <a:gd name="connsiteY0" fmla="*/ 0 h 1950777"/>
              <a:gd name="connsiteX1" fmla="*/ 596069 w 2688417"/>
              <a:gd name="connsiteY1" fmla="*/ 0 h 1950777"/>
              <a:gd name="connsiteX2" fmla="*/ 2688417 w 2688417"/>
              <a:gd name="connsiteY2" fmla="*/ 1949885 h 1950777"/>
              <a:gd name="connsiteX3" fmla="*/ 1363410 w 2688417"/>
              <a:gd name="connsiteY3" fmla="*/ 1950777 h 1950777"/>
              <a:gd name="connsiteX4" fmla="*/ 0 w 2688417"/>
              <a:gd name="connsiteY4" fmla="*/ 0 h 1950777"/>
              <a:gd name="connsiteX0" fmla="*/ 0 w 2688417"/>
              <a:gd name="connsiteY0" fmla="*/ 0 h 1950777"/>
              <a:gd name="connsiteX1" fmla="*/ 1499130 w 2688417"/>
              <a:gd name="connsiteY1" fmla="*/ 0 h 1950777"/>
              <a:gd name="connsiteX2" fmla="*/ 2688417 w 2688417"/>
              <a:gd name="connsiteY2" fmla="*/ 1949885 h 1950777"/>
              <a:gd name="connsiteX3" fmla="*/ 1363410 w 2688417"/>
              <a:gd name="connsiteY3" fmla="*/ 1950777 h 1950777"/>
              <a:gd name="connsiteX4" fmla="*/ 0 w 2688417"/>
              <a:gd name="connsiteY4" fmla="*/ 0 h 1950777"/>
              <a:gd name="connsiteX0" fmla="*/ 0 w 2798548"/>
              <a:gd name="connsiteY0" fmla="*/ 0 h 1950777"/>
              <a:gd name="connsiteX1" fmla="*/ 1499130 w 2798548"/>
              <a:gd name="connsiteY1" fmla="*/ 0 h 1950777"/>
              <a:gd name="connsiteX2" fmla="*/ 2798548 w 2798548"/>
              <a:gd name="connsiteY2" fmla="*/ 1949885 h 1950777"/>
              <a:gd name="connsiteX3" fmla="*/ 1363410 w 2798548"/>
              <a:gd name="connsiteY3" fmla="*/ 1950777 h 1950777"/>
              <a:gd name="connsiteX4" fmla="*/ 0 w 2798548"/>
              <a:gd name="connsiteY4" fmla="*/ 0 h 1950777"/>
              <a:gd name="connsiteX0" fmla="*/ 0 w 2886650"/>
              <a:gd name="connsiteY0" fmla="*/ 0 h 1963532"/>
              <a:gd name="connsiteX1" fmla="*/ 1499130 w 2886650"/>
              <a:gd name="connsiteY1" fmla="*/ 0 h 1963532"/>
              <a:gd name="connsiteX2" fmla="*/ 2886650 w 2886650"/>
              <a:gd name="connsiteY2" fmla="*/ 1963532 h 1963532"/>
              <a:gd name="connsiteX3" fmla="*/ 1363410 w 2886650"/>
              <a:gd name="connsiteY3" fmla="*/ 1950777 h 1963532"/>
              <a:gd name="connsiteX4" fmla="*/ 0 w 2886650"/>
              <a:gd name="connsiteY4" fmla="*/ 0 h 1963532"/>
              <a:gd name="connsiteX0" fmla="*/ 0 w 2875637"/>
              <a:gd name="connsiteY0" fmla="*/ 0 h 1950777"/>
              <a:gd name="connsiteX1" fmla="*/ 1499130 w 2875637"/>
              <a:gd name="connsiteY1" fmla="*/ 0 h 1950777"/>
              <a:gd name="connsiteX2" fmla="*/ 2875637 w 2875637"/>
              <a:gd name="connsiteY2" fmla="*/ 1949884 h 1950777"/>
              <a:gd name="connsiteX3" fmla="*/ 1363410 w 2875637"/>
              <a:gd name="connsiteY3" fmla="*/ 1950777 h 1950777"/>
              <a:gd name="connsiteX4" fmla="*/ 0 w 2875637"/>
              <a:gd name="connsiteY4" fmla="*/ 0 h 195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5637" h="1950777">
                <a:moveTo>
                  <a:pt x="0" y="0"/>
                </a:moveTo>
                <a:lnTo>
                  <a:pt x="1499130" y="0"/>
                </a:lnTo>
                <a:lnTo>
                  <a:pt x="2875637" y="1949884"/>
                </a:lnTo>
                <a:lnTo>
                  <a:pt x="1363410" y="1950777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10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3" name="Дуга 113"/>
          <p:cNvSpPr>
            <a:spLocks noChangeAspect="1"/>
          </p:cNvSpPr>
          <p:nvPr/>
        </p:nvSpPr>
        <p:spPr bwMode="auto">
          <a:xfrm rot="661580">
            <a:off x="6433082" y="2651369"/>
            <a:ext cx="458037" cy="458037"/>
          </a:xfrm>
          <a:custGeom>
            <a:avLst/>
            <a:gdLst>
              <a:gd name="T0" fmla="*/ 129935 w 558800"/>
              <a:gd name="T1" fmla="*/ 43339 h 558800"/>
              <a:gd name="T2" fmla="*/ 297752 w 558800"/>
              <a:gd name="T3" fmla="*/ 603 h 5588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58800" h="558800" stroke="0">
                <a:moveTo>
                  <a:pt x="129935" y="43339"/>
                </a:moveTo>
                <a:cubicBezTo>
                  <a:pt x="179936" y="11680"/>
                  <a:pt x="238699" y="-3284"/>
                  <a:pt x="297752" y="603"/>
                </a:cubicBezTo>
                <a:lnTo>
                  <a:pt x="279400" y="279400"/>
                </a:lnTo>
                <a:lnTo>
                  <a:pt x="129935" y="43339"/>
                </a:lnTo>
                <a:close/>
              </a:path>
              <a:path w="558800" h="558800" fill="none">
                <a:moveTo>
                  <a:pt x="129935" y="43339"/>
                </a:moveTo>
                <a:cubicBezTo>
                  <a:pt x="179936" y="11680"/>
                  <a:pt x="238699" y="-3284"/>
                  <a:pt x="297752" y="603"/>
                </a:cubicBezTo>
              </a:path>
            </a:pathLst>
          </a:custGeom>
          <a:noFill/>
          <a:ln w="6350">
            <a:solidFill>
              <a:srgbClr val="000000"/>
            </a:solidFill>
            <a:round/>
            <a:headEnd type="stealth" w="sm" len="sm"/>
            <a:tailEnd type="stealth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1240156" y="5080030"/>
            <a:ext cx="101857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Используются акустические схемы с нечётным отражением от границ объекта контроля с учётом трансформации типа волны при отражении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Такие сварные соединения с узкой разделкой характерны для газопроводов и для их контроля </a:t>
            </a:r>
            <a:r>
              <a:rPr lang="en-US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US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1970-ых годов широко используется технология зональной фокусировки.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18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0" y="61380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133" y="6353597"/>
            <a:ext cx="4419800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fld id="{4E72AE78-D436-49EA-96BD-F3E2DF24FADA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Ультразвуковая автоматизированная дефектометрия</a:t>
            </a:r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04" y="6264028"/>
            <a:ext cx="1640929" cy="461449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240158" y="0"/>
            <a:ext cx="10478076" cy="153639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Образец ИО-ФЗ-П20-ПЛ-П2,0П2,5П3,0П3,5 №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19405</a:t>
            </a:r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659" y="1425903"/>
            <a:ext cx="4986372" cy="35085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40158" y="5346686"/>
            <a:ext cx="85546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Четыре ПДО диаметром 3.5 мм на разных глубинах под углом 7 градусов. Измерения проводились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без сканирования по оси 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на расстоянии около 17 мм от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линии.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41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2"/>
          <p:cNvSpPr>
            <a:spLocks noGrp="1" noChangeArrowheads="1"/>
          </p:cNvSpPr>
          <p:nvPr>
            <p:ph type="title"/>
          </p:nvPr>
        </p:nvSpPr>
        <p:spPr>
          <a:xfrm>
            <a:off x="1775521" y="192708"/>
            <a:ext cx="8641047" cy="930622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ПДО 4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9FD84-16EA-49A5-B4C1-C87DAB2DE841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pic>
        <p:nvPicPr>
          <p:cNvPr id="9" name="Рисунок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442" y="2051114"/>
            <a:ext cx="2879725" cy="215836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711" y="1274425"/>
            <a:ext cx="4322860" cy="3240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441" y="1528572"/>
            <a:ext cx="4322860" cy="3240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140" y="1274425"/>
            <a:ext cx="4322860" cy="3240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" name="TextBox 10"/>
          <p:cNvSpPr txBox="1"/>
          <p:nvPr/>
        </p:nvSpPr>
        <p:spPr>
          <a:xfrm>
            <a:off x="1338926" y="5212013"/>
            <a:ext cx="10037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Показана сумма всех изображений по нечётным схемам (</a:t>
            </a:r>
            <a:r>
              <a:rPr lang="ru-RU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вариантов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  и изображение по выбранным акустическим схемам, объединённым как медиана с отсечкой каждого парциального изображения по уровню среднего.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6133" y="6353597"/>
            <a:ext cx="4419800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fld id="{4E72AE78-D436-49EA-96BD-F3E2DF24FADA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Ультразвуковая автоматизированная дефектометрия</a:t>
            </a:r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04" y="6264028"/>
            <a:ext cx="1640929" cy="461449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0" y="61380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063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2"/>
          <p:cNvSpPr>
            <a:spLocks noGrp="1" noChangeArrowheads="1"/>
          </p:cNvSpPr>
          <p:nvPr>
            <p:ph type="title"/>
          </p:nvPr>
        </p:nvSpPr>
        <p:spPr>
          <a:xfrm>
            <a:off x="1775521" y="192708"/>
            <a:ext cx="8641047" cy="930622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ПДО 3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9FD84-16EA-49A5-B4C1-C87DAB2DE841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666" y="1272357"/>
            <a:ext cx="4320318" cy="3240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251" y="1530875"/>
            <a:ext cx="4320318" cy="3240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755" y="1272357"/>
            <a:ext cx="4320318" cy="3240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2" name="TextBox 11"/>
          <p:cNvSpPr txBox="1"/>
          <p:nvPr/>
        </p:nvSpPr>
        <p:spPr>
          <a:xfrm>
            <a:off x="1338926" y="5212013"/>
            <a:ext cx="10037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Показана сумма всех изображений по нечётным схемам (</a:t>
            </a:r>
            <a:r>
              <a:rPr lang="ru-RU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вариантов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  и изображение по выбранным акустическим схемам, объединённым как медиана с отсечкой каждого парциального изображения по уровню среднего.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1380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96133" y="6353597"/>
            <a:ext cx="4498347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Ультразвуковая автоматизированная дефектометрия</a:t>
            </a:r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04" y="6264028"/>
            <a:ext cx="1640929" cy="46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6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2"/>
          <p:cNvSpPr>
            <a:spLocks noGrp="1" noChangeArrowheads="1"/>
          </p:cNvSpPr>
          <p:nvPr>
            <p:ph type="title"/>
          </p:nvPr>
        </p:nvSpPr>
        <p:spPr>
          <a:xfrm>
            <a:off x="1775521" y="192708"/>
            <a:ext cx="8641047" cy="930622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ПДО 2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9FD84-16EA-49A5-B4C1-C87DAB2DE841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571" y="1272355"/>
            <a:ext cx="4320318" cy="3240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850" y="1526841"/>
            <a:ext cx="4320318" cy="3240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576" y="1272355"/>
            <a:ext cx="4320318" cy="3240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9" name="TextBox 8"/>
          <p:cNvSpPr txBox="1"/>
          <p:nvPr/>
        </p:nvSpPr>
        <p:spPr>
          <a:xfrm>
            <a:off x="1338926" y="5212013"/>
            <a:ext cx="10037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Показана сумма всех изображений по нечётным схемам (</a:t>
            </a:r>
            <a:r>
              <a:rPr lang="ru-RU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вариантов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  и изображение по выбранным акустическим схемам, объединённым как медиана с отсечкой каждого парциального изображения по уровню среднего.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61380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6133" y="6353597"/>
            <a:ext cx="4419800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Ультразвуковая автоматизированная дефектометрия</a:t>
            </a:r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04" y="6264028"/>
            <a:ext cx="1640929" cy="46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5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270159"/>
            </a:gs>
            <a:gs pos="0">
              <a:srgbClr val="2D0167"/>
            </a:gs>
            <a:gs pos="100000">
              <a:srgbClr val="20014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178469" y="1247942"/>
            <a:ext cx="8583370" cy="31243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применения </a:t>
            </a:r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многоэлементных преобразователей </a:t>
            </a: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(методы ФАР, ЦФА (TFM), 2D- и 3D-ЦФА, мульти ЦФА) в системах серии АВГУР</a:t>
            </a:r>
            <a:endParaRPr lang="ru-RU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1198347" y="4646141"/>
            <a:ext cx="10058400" cy="1625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Базулин Евгений Геннадиевич</a:t>
            </a:r>
            <a:b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НПЦ «ЭХО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+»</a:t>
            </a:r>
          </a:p>
          <a:p>
            <a:pPr algn="l"/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Семинар «Современные методы и средства ультразвукового контроля с применением </a:t>
            </a:r>
            <a:b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фазированных решёток и ультразвуковой голографии»</a:t>
            </a:r>
          </a:p>
          <a:p>
            <a:pPr algn="l"/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сентября 2021 г., г. Санкт-Петербург</a:t>
            </a:r>
          </a:p>
          <a:p>
            <a:pPr algn="l"/>
            <a:endParaRPr lang="ru-RU" sz="1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04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2"/>
          <p:cNvSpPr>
            <a:spLocks noGrp="1" noChangeArrowheads="1"/>
          </p:cNvSpPr>
          <p:nvPr>
            <p:ph type="title"/>
          </p:nvPr>
        </p:nvSpPr>
        <p:spPr>
          <a:xfrm>
            <a:off x="1775521" y="192708"/>
            <a:ext cx="8641047" cy="930622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ПДО 1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9FD84-16EA-49A5-B4C1-C87DAB2DE841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574" y="1272353"/>
            <a:ext cx="4320318" cy="3240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413" y="1526841"/>
            <a:ext cx="4320318" cy="3240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808" y="1273187"/>
            <a:ext cx="4320318" cy="3240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0" y="61380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96133" y="6353597"/>
            <a:ext cx="4498347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Ультразвуковая автоматизированная дефектометрия</a:t>
            </a:r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04" y="6264028"/>
            <a:ext cx="1640929" cy="46144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38926" y="5212013"/>
            <a:ext cx="10037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Показана сумма всех изображений по нечётным схемам (</a:t>
            </a:r>
            <a:r>
              <a:rPr lang="ru-RU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вариантов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  и изображение по выбранным акустическим схемам, объединённым как медиана с отсечкой каждого парциального изображения по уровню среднего.</a:t>
            </a:r>
          </a:p>
        </p:txBody>
      </p:sp>
    </p:spTree>
    <p:extLst>
      <p:ext uri="{BB962C8B-B14F-4D97-AF65-F5344CB8AC3E}">
        <p14:creationId xmlns:p14="http://schemas.microsoft.com/office/powerpoint/2010/main" val="219768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0" y="61380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133" y="6353597"/>
            <a:ext cx="4419800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fld id="{4E72AE78-D436-49EA-96BD-F3E2DF24FADA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Ультразвуковая автоматизированная дефектометрия</a:t>
            </a:r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04" y="6264028"/>
            <a:ext cx="1640929" cy="461449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240158" y="0"/>
            <a:ext cx="9961242" cy="156044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2400" dirty="0"/>
              <a:t>Амплитуды в зависимости от схемы и номера </a:t>
            </a:r>
            <a:r>
              <a:rPr lang="ru-RU" sz="2400" dirty="0" smtClean="0"/>
              <a:t>отражателя</a:t>
            </a:r>
            <a:endParaRPr lang="en-US" sz="2400" dirty="0" smtClean="0"/>
          </a:p>
          <a:p>
            <a:endParaRPr lang="en-US" sz="2400" dirty="0"/>
          </a:p>
          <a:p>
            <a:endParaRPr lang="ru-RU" sz="2400" dirty="0"/>
          </a:p>
        </p:txBody>
      </p:sp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661742"/>
              </p:ext>
            </p:extLst>
          </p:nvPr>
        </p:nvGraphicFramePr>
        <p:xfrm>
          <a:off x="2310885" y="1215593"/>
          <a:ext cx="7800975" cy="4962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Прямоугольник 22"/>
          <p:cNvSpPr/>
          <p:nvPr/>
        </p:nvSpPr>
        <p:spPr>
          <a:xfrm rot="19140793">
            <a:off x="2807894" y="2714493"/>
            <a:ext cx="10358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+mj-lt"/>
              </a:rPr>
              <a:t>{tr2T, tr2T-rf4T)</a:t>
            </a:r>
            <a:r>
              <a:rPr lang="en-US" sz="1000" dirty="0">
                <a:latin typeface="+mj-lt"/>
              </a:rPr>
              <a:t> </a:t>
            </a:r>
            <a:endParaRPr lang="ru-RU" sz="1000" dirty="0">
              <a:latin typeface="+mj-lt"/>
            </a:endParaRPr>
          </a:p>
        </p:txBody>
      </p:sp>
      <p:sp>
        <p:nvSpPr>
          <p:cNvPr id="24" name="Прямоугольник 23"/>
          <p:cNvSpPr/>
          <p:nvPr/>
        </p:nvSpPr>
        <p:spPr>
          <a:xfrm rot="19140793">
            <a:off x="3561919" y="4804806"/>
            <a:ext cx="10230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+mj-lt"/>
              </a:rPr>
              <a:t>{tr2T, tr2T-rf4L)</a:t>
            </a:r>
            <a:r>
              <a:rPr lang="en-US" sz="1000" dirty="0">
                <a:latin typeface="+mj-lt"/>
              </a:rPr>
              <a:t> </a:t>
            </a:r>
            <a:endParaRPr lang="ru-RU" sz="1000" dirty="0">
              <a:latin typeface="+mj-lt"/>
            </a:endParaRPr>
          </a:p>
        </p:txBody>
      </p:sp>
      <p:sp>
        <p:nvSpPr>
          <p:cNvPr id="25" name="Прямоугольник 24"/>
          <p:cNvSpPr/>
          <p:nvPr/>
        </p:nvSpPr>
        <p:spPr>
          <a:xfrm rot="19140793">
            <a:off x="4207967" y="4975635"/>
            <a:ext cx="10150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+mj-lt"/>
              </a:rPr>
              <a:t>{tr2T, tr2L-rf4L)</a:t>
            </a:r>
            <a:r>
              <a:rPr lang="en-US" sz="1000" dirty="0">
                <a:latin typeface="+mj-lt"/>
              </a:rPr>
              <a:t> </a:t>
            </a:r>
            <a:endParaRPr lang="ru-RU" sz="1000" dirty="0">
              <a:latin typeface="+mj-lt"/>
            </a:endParaRPr>
          </a:p>
        </p:txBody>
      </p:sp>
      <p:sp>
        <p:nvSpPr>
          <p:cNvPr id="26" name="Прямоугольник 25"/>
          <p:cNvSpPr/>
          <p:nvPr/>
        </p:nvSpPr>
        <p:spPr>
          <a:xfrm rot="19140793">
            <a:off x="4838765" y="3834352"/>
            <a:ext cx="10230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+mj-lt"/>
              </a:rPr>
              <a:t>{tr2L, tr2T-rf4T)</a:t>
            </a:r>
            <a:r>
              <a:rPr lang="en-US" sz="1000" dirty="0">
                <a:latin typeface="+mj-lt"/>
              </a:rPr>
              <a:t> </a:t>
            </a:r>
            <a:endParaRPr lang="ru-RU" sz="1000" dirty="0">
              <a:latin typeface="+mj-lt"/>
            </a:endParaRPr>
          </a:p>
        </p:txBody>
      </p:sp>
      <p:sp>
        <p:nvSpPr>
          <p:cNvPr id="27" name="Прямоугольник 26"/>
          <p:cNvSpPr/>
          <p:nvPr/>
        </p:nvSpPr>
        <p:spPr>
          <a:xfrm rot="19140793">
            <a:off x="5552792" y="4599952"/>
            <a:ext cx="10150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+mj-lt"/>
              </a:rPr>
              <a:t>{tr2L, tr2T-rf4L)</a:t>
            </a:r>
            <a:r>
              <a:rPr lang="en-US" sz="1000" dirty="0">
                <a:latin typeface="+mj-lt"/>
              </a:rPr>
              <a:t> </a:t>
            </a:r>
            <a:endParaRPr lang="ru-RU" sz="1000" dirty="0">
              <a:latin typeface="+mj-lt"/>
            </a:endParaRPr>
          </a:p>
        </p:txBody>
      </p:sp>
      <p:sp>
        <p:nvSpPr>
          <p:cNvPr id="28" name="Прямоугольник 27"/>
          <p:cNvSpPr/>
          <p:nvPr/>
        </p:nvSpPr>
        <p:spPr>
          <a:xfrm rot="19140793">
            <a:off x="6047068" y="3006910"/>
            <a:ext cx="15359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+mj-lt"/>
              </a:rPr>
              <a:t>{tr2T-rf4T, tr2T-rf4T-rf2T)</a:t>
            </a:r>
            <a:r>
              <a:rPr lang="en-US" sz="1000" dirty="0">
                <a:latin typeface="+mj-lt"/>
              </a:rPr>
              <a:t> </a:t>
            </a:r>
            <a:endParaRPr lang="ru-RU" sz="1000" dirty="0">
              <a:latin typeface="+mj-lt"/>
            </a:endParaRPr>
          </a:p>
        </p:txBody>
      </p:sp>
      <p:sp>
        <p:nvSpPr>
          <p:cNvPr id="29" name="Прямоугольник 28"/>
          <p:cNvSpPr/>
          <p:nvPr/>
        </p:nvSpPr>
        <p:spPr>
          <a:xfrm rot="19140793">
            <a:off x="6967236" y="1390692"/>
            <a:ext cx="151996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+mj-lt"/>
              </a:rPr>
              <a:t>{tr2T-rf4T, tr2T-rf4L-rf2L)</a:t>
            </a:r>
            <a:r>
              <a:rPr lang="en-US" sz="1000" dirty="0">
                <a:latin typeface="+mj-lt"/>
              </a:rPr>
              <a:t> </a:t>
            </a:r>
            <a:endParaRPr lang="ru-RU" sz="1000" dirty="0">
              <a:latin typeface="+mj-lt"/>
            </a:endParaRPr>
          </a:p>
        </p:txBody>
      </p:sp>
      <p:sp>
        <p:nvSpPr>
          <p:cNvPr id="30" name="Прямоугольник 29"/>
          <p:cNvSpPr/>
          <p:nvPr/>
        </p:nvSpPr>
        <p:spPr>
          <a:xfrm rot="19140793">
            <a:off x="7671176" y="1379142"/>
            <a:ext cx="151996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+mj-lt"/>
              </a:rPr>
              <a:t>{tr2T-rf4T, tr2L-rf4T-rf2L)</a:t>
            </a:r>
            <a:r>
              <a:rPr lang="en-US" sz="1000" dirty="0">
                <a:latin typeface="+mj-lt"/>
              </a:rPr>
              <a:t> </a:t>
            </a:r>
            <a:endParaRPr lang="ru-RU" sz="1000" dirty="0">
              <a:latin typeface="+mj-lt"/>
            </a:endParaRPr>
          </a:p>
        </p:txBody>
      </p:sp>
      <p:sp>
        <p:nvSpPr>
          <p:cNvPr id="31" name="Прямоугольник 30"/>
          <p:cNvSpPr/>
          <p:nvPr/>
        </p:nvSpPr>
        <p:spPr>
          <a:xfrm rot="19140793">
            <a:off x="8370004" y="2570852"/>
            <a:ext cx="151195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+mj-lt"/>
              </a:rPr>
              <a:t>{tr2T-rf4T, tr2L-rf4L-rf2L)</a:t>
            </a:r>
            <a:r>
              <a:rPr lang="en-US" sz="1000" dirty="0">
                <a:latin typeface="+mj-lt"/>
              </a:rPr>
              <a:t> </a:t>
            </a:r>
            <a:endParaRPr lang="ru-RU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9795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0" y="61380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133" y="6353597"/>
            <a:ext cx="4419800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fld id="{4E72AE78-D436-49EA-96BD-F3E2DF24FADA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22</a:t>
            </a:fld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Ультразвуковая автоматизированная дефектометрия</a:t>
            </a:r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04" y="6264028"/>
            <a:ext cx="1640929" cy="461449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240158" y="0"/>
            <a:ext cx="10537712" cy="153639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Два набора акустических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схем</a:t>
            </a:r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8883321"/>
              </p:ext>
            </p:extLst>
          </p:nvPr>
        </p:nvGraphicFramePr>
        <p:xfrm>
          <a:off x="1240158" y="1253122"/>
          <a:ext cx="4572000" cy="3209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494343"/>
              </p:ext>
            </p:extLst>
          </p:nvPr>
        </p:nvGraphicFramePr>
        <p:xfrm>
          <a:off x="5812158" y="1253122"/>
          <a:ext cx="4572000" cy="3209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499928" y="5245372"/>
            <a:ext cx="9893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проведения контроля объекта контроля толщиной 20 мм со сварным соединением при отступе от центра шва -17 мм можно использовать для четырёх зон два варианта набора акустических схем. Разброс амплитуд около 1 дБ.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7830" y="4318300"/>
            <a:ext cx="942026" cy="49063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2115" y="4318299"/>
            <a:ext cx="942026" cy="49063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8344" y="4318300"/>
            <a:ext cx="942026" cy="4906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8328" y="4314338"/>
            <a:ext cx="928688" cy="49855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5217" y="4316781"/>
            <a:ext cx="923799" cy="49367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8571" y="4314338"/>
            <a:ext cx="933575" cy="49855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5279" y="4308953"/>
            <a:ext cx="933575" cy="49855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1925" y="4310379"/>
            <a:ext cx="933575" cy="49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0" y="61380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133" y="6353597"/>
            <a:ext cx="4419800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fld id="{4E72AE78-D436-49EA-96BD-F3E2DF24FADA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23</a:t>
            </a:fld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Ультразвуковая автоматизированная дефектометрия</a:t>
            </a:r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04" y="6264028"/>
            <a:ext cx="1640929" cy="461449"/>
          </a:xfrm>
          <a:prstGeom prst="rect">
            <a:avLst/>
          </a:prstGeom>
        </p:spPr>
      </p:pic>
      <p:sp>
        <p:nvSpPr>
          <p:cNvPr id="21" name="Заголовок 1"/>
          <p:cNvSpPr>
            <a:spLocks noGrp="1"/>
          </p:cNvSpPr>
          <p:nvPr>
            <p:ph type="ctrTitle"/>
          </p:nvPr>
        </p:nvSpPr>
        <p:spPr>
          <a:xfrm>
            <a:off x="1168530" y="-86230"/>
            <a:ext cx="10058400" cy="1632797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Выводы по разделу</a:t>
            </a:r>
            <a:endParaRPr lang="ru-RU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68530" y="1760322"/>
            <a:ext cx="10058400" cy="1431037"/>
          </a:xfrm>
        </p:spPr>
        <p:txBody>
          <a:bodyPr>
            <a:no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ЦФА обработка устойчива к смещениям антенной решётки поперёк шва при сканировании вдоль шва. Зональная фокусировка может «потерять» эхосигнал от трещины, так как время его прихода изменится.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ЦФА более устойчиво работает и при изменении толщины объекта контроля.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Точность оценки размеров ПДО можно оценить как ±0.3 мм.</a:t>
            </a:r>
          </a:p>
        </p:txBody>
      </p:sp>
    </p:spTree>
    <p:extLst>
      <p:ext uri="{BB962C8B-B14F-4D97-AF65-F5344CB8AC3E}">
        <p14:creationId xmlns:p14="http://schemas.microsoft.com/office/powerpoint/2010/main" val="90404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270159"/>
            </a:gs>
            <a:gs pos="0">
              <a:srgbClr val="2D0167"/>
            </a:gs>
            <a:gs pos="100000">
              <a:srgbClr val="20014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168530" y="300949"/>
            <a:ext cx="10058400" cy="1632797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Восстановление </a:t>
            </a: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изображения отражателей 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3D-режиме, применение ПРАР</a:t>
            </a:r>
            <a:endParaRPr lang="ru-RU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68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0" y="61380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133" y="6353597"/>
            <a:ext cx="4419800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fld id="{4E72AE78-D436-49EA-96BD-F3E2DF24FADA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25</a:t>
            </a:fld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Ультразвуковая автоматизированная дефектометрия</a:t>
            </a:r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04" y="6264028"/>
            <a:ext cx="1640929" cy="461449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240158" y="35543"/>
            <a:ext cx="10293575" cy="126226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Главная запорная задвижка (ГЗЗ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75342" y="4673894"/>
            <a:ext cx="57536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образце сделано четыре отверстия бокового сверления диаметром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мм,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которые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обозначены как отражатели с номерами от 1 до 4, и пазы с номерами от 5 до 7. Паз 7 расположен на внутренней стороне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образца.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266501" y="1144833"/>
            <a:ext cx="4543742" cy="4558922"/>
            <a:chOff x="2157900" y="1284685"/>
            <a:chExt cx="4543742" cy="4558922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7900" y="1284685"/>
              <a:ext cx="4543742" cy="4558922"/>
            </a:xfrm>
            <a:prstGeom prst="rect">
              <a:avLst/>
            </a:prstGeom>
          </p:spPr>
        </p:pic>
        <p:cxnSp>
          <p:nvCxnSpPr>
            <p:cNvPr id="13" name="Прямая со стрелкой 12"/>
            <p:cNvCxnSpPr/>
            <p:nvPr/>
          </p:nvCxnSpPr>
          <p:spPr>
            <a:xfrm flipV="1">
              <a:off x="3787775" y="3022601"/>
              <a:ext cx="22225" cy="536574"/>
            </a:xfrm>
            <a:prstGeom prst="straightConnector1">
              <a:avLst/>
            </a:prstGeom>
            <a:ln>
              <a:solidFill>
                <a:srgbClr val="FFFF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/>
            <p:cNvCxnSpPr/>
            <p:nvPr/>
          </p:nvCxnSpPr>
          <p:spPr>
            <a:xfrm flipV="1">
              <a:off x="3949700" y="3022601"/>
              <a:ext cx="22225" cy="536574"/>
            </a:xfrm>
            <a:prstGeom prst="straightConnector1">
              <a:avLst/>
            </a:prstGeom>
            <a:ln>
              <a:solidFill>
                <a:srgbClr val="FFFF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/>
            <p:cNvCxnSpPr/>
            <p:nvPr/>
          </p:nvCxnSpPr>
          <p:spPr>
            <a:xfrm flipV="1">
              <a:off x="4137025" y="3022601"/>
              <a:ext cx="22225" cy="536574"/>
            </a:xfrm>
            <a:prstGeom prst="straightConnector1">
              <a:avLst/>
            </a:prstGeom>
            <a:ln>
              <a:solidFill>
                <a:srgbClr val="FFFF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/>
            <p:cNvCxnSpPr/>
            <p:nvPr/>
          </p:nvCxnSpPr>
          <p:spPr>
            <a:xfrm flipV="1">
              <a:off x="4298950" y="3022601"/>
              <a:ext cx="22225" cy="536574"/>
            </a:xfrm>
            <a:prstGeom prst="straightConnector1">
              <a:avLst/>
            </a:prstGeom>
            <a:ln>
              <a:solidFill>
                <a:srgbClr val="FFFF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 стрелкой 16"/>
            <p:cNvCxnSpPr/>
            <p:nvPr/>
          </p:nvCxnSpPr>
          <p:spPr>
            <a:xfrm flipV="1">
              <a:off x="4474308" y="3022601"/>
              <a:ext cx="22225" cy="536574"/>
            </a:xfrm>
            <a:prstGeom prst="straightConnector1">
              <a:avLst/>
            </a:prstGeom>
            <a:ln>
              <a:solidFill>
                <a:srgbClr val="FFFF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/>
            <p:cNvCxnSpPr/>
            <p:nvPr/>
          </p:nvCxnSpPr>
          <p:spPr>
            <a:xfrm flipV="1">
              <a:off x="4636233" y="3022601"/>
              <a:ext cx="22225" cy="536574"/>
            </a:xfrm>
            <a:prstGeom prst="straightConnector1">
              <a:avLst/>
            </a:prstGeom>
            <a:ln>
              <a:solidFill>
                <a:srgbClr val="FFFF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/>
            <p:cNvCxnSpPr/>
            <p:nvPr/>
          </p:nvCxnSpPr>
          <p:spPr>
            <a:xfrm flipV="1">
              <a:off x="4823558" y="3022601"/>
              <a:ext cx="22225" cy="536574"/>
            </a:xfrm>
            <a:prstGeom prst="straightConnector1">
              <a:avLst/>
            </a:prstGeom>
            <a:ln>
              <a:solidFill>
                <a:srgbClr val="FFFF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/>
            <p:cNvCxnSpPr/>
            <p:nvPr/>
          </p:nvCxnSpPr>
          <p:spPr>
            <a:xfrm flipV="1">
              <a:off x="4985483" y="3022601"/>
              <a:ext cx="22225" cy="536574"/>
            </a:xfrm>
            <a:prstGeom prst="straightConnector1">
              <a:avLst/>
            </a:prstGeom>
            <a:ln>
              <a:solidFill>
                <a:srgbClr val="FFFF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 стрелкой 20"/>
            <p:cNvCxnSpPr/>
            <p:nvPr/>
          </p:nvCxnSpPr>
          <p:spPr>
            <a:xfrm flipV="1">
              <a:off x="5173541" y="3022601"/>
              <a:ext cx="22225" cy="536574"/>
            </a:xfrm>
            <a:prstGeom prst="straightConnector1">
              <a:avLst/>
            </a:prstGeom>
            <a:ln>
              <a:solidFill>
                <a:srgbClr val="FFFF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/>
            <p:cNvCxnSpPr/>
            <p:nvPr/>
          </p:nvCxnSpPr>
          <p:spPr>
            <a:xfrm flipV="1">
              <a:off x="5335466" y="3022601"/>
              <a:ext cx="22225" cy="536574"/>
            </a:xfrm>
            <a:prstGeom prst="straightConnector1">
              <a:avLst/>
            </a:prstGeom>
            <a:ln>
              <a:solidFill>
                <a:srgbClr val="FFFF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/>
        </p:nvSpPr>
        <p:spPr>
          <a:xfrm>
            <a:off x="5975342" y="3419323"/>
            <a:ext cx="50221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Контроль ГЗЗ сложен из-за того, что нужно проводить контроль при однократном отражении импульсов от наклонного дна, на котором происходит трансформация типа волны.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1639" y="1149858"/>
            <a:ext cx="3906982" cy="223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17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0" y="61380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133" y="6353597"/>
            <a:ext cx="4419800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fld id="{4E72AE78-D436-49EA-96BD-F3E2DF24FADA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26</a:t>
            </a:fld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Ультразвуковая автоматизированная дефектометрия</a:t>
            </a:r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04" y="6264028"/>
            <a:ext cx="1640929" cy="461449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240158" y="-348519"/>
            <a:ext cx="10537712" cy="153639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Полная апертура, выстрел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44" y="832004"/>
            <a:ext cx="8410578" cy="5090400"/>
          </a:xfrm>
          <a:prstGeom prst="rect">
            <a:avLst/>
          </a:prstGeom>
        </p:spPr>
      </p:pic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069" y="6555998"/>
            <a:ext cx="2057400" cy="365125"/>
          </a:xfrm>
        </p:spPr>
        <p:txBody>
          <a:bodyPr/>
          <a:lstStyle/>
          <a:p>
            <a:pPr>
              <a:defRPr/>
            </a:pPr>
            <a:fld id="{B2B9FD84-16EA-49A5-B4C1-C87DAB2DE841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  <p:sp>
        <p:nvSpPr>
          <p:cNvPr id="13" name="Надпись 205"/>
          <p:cNvSpPr txBox="1">
            <a:spLocks noChangeArrowheads="1"/>
          </p:cNvSpPr>
          <p:nvPr/>
        </p:nvSpPr>
        <p:spPr bwMode="auto">
          <a:xfrm>
            <a:off x="842812" y="927035"/>
            <a:ext cx="1419225" cy="375696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D-SAFT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366916" y="1017106"/>
            <a:ext cx="23678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ru-RU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MaskAS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[16 15 14 12 11 8 6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];).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Изображения 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US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-типа «схлопнуты» </a:t>
            </a:r>
            <a:r>
              <a:rPr lang="en-US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US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максимуму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Боковушку </a:t>
            </a:r>
            <a:r>
              <a:rPr lang="en-US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US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 видно, но я склонен предположить, что виден паз 6, </a:t>
            </a: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 по какой-то неизвестной схеме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701521" y="832004"/>
            <a:ext cx="8385061" cy="5040000"/>
            <a:chOff x="395961" y="2117651"/>
            <a:chExt cx="8385061" cy="5040000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961" y="2117651"/>
              <a:ext cx="8385061" cy="5040000"/>
            </a:xfrm>
            <a:prstGeom prst="rect">
              <a:avLst/>
            </a:prstGeom>
          </p:spPr>
        </p:pic>
        <p:sp>
          <p:nvSpPr>
            <p:cNvPr id="17" name="Надпись 205"/>
            <p:cNvSpPr txBox="1">
              <a:spLocks noChangeArrowheads="1"/>
            </p:cNvSpPr>
            <p:nvPr/>
          </p:nvSpPr>
          <p:spPr bwMode="auto">
            <a:xfrm>
              <a:off x="520759" y="2207509"/>
              <a:ext cx="1419225" cy="37569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ru-RU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altLang="ru-RU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D-SAFT</a:t>
              </a:r>
              <a:endPara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462269" y="1032944"/>
            <a:ext cx="8375133" cy="4077594"/>
            <a:chOff x="84841" y="57028"/>
            <a:chExt cx="6037380" cy="2714500"/>
          </a:xfrm>
        </p:grpSpPr>
        <p:sp>
          <p:nvSpPr>
            <p:cNvPr id="19" name="Выноска 1 18"/>
            <p:cNvSpPr/>
            <p:nvPr/>
          </p:nvSpPr>
          <p:spPr>
            <a:xfrm flipH="1">
              <a:off x="228600" y="1028700"/>
              <a:ext cx="230505" cy="226695"/>
            </a:xfrm>
            <a:prstGeom prst="borderCallout1">
              <a:avLst>
                <a:gd name="adj1" fmla="val 45345"/>
                <a:gd name="adj2" fmla="val -3239"/>
                <a:gd name="adj3" fmla="val -115570"/>
                <a:gd name="adj4" fmla="val -395556"/>
              </a:avLst>
            </a:prstGeom>
            <a:solidFill>
              <a:schemeClr val="bg1"/>
            </a:solidFill>
            <a:ln w="6350">
              <a:solidFill>
                <a:srgbClr val="FF0000"/>
              </a:solidFill>
              <a:headEnd type="none" w="med" len="med"/>
              <a:tailEnd type="stealth" w="sm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endParaRPr lang="ru-RU" sz="12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Выноска 1 19"/>
            <p:cNvSpPr/>
            <p:nvPr/>
          </p:nvSpPr>
          <p:spPr>
            <a:xfrm flipH="1">
              <a:off x="490094" y="390525"/>
              <a:ext cx="230505" cy="226695"/>
            </a:xfrm>
            <a:prstGeom prst="borderCallout1">
              <a:avLst>
                <a:gd name="adj1" fmla="val 45345"/>
                <a:gd name="adj2" fmla="val -3239"/>
                <a:gd name="adj3" fmla="val 102717"/>
                <a:gd name="adj4" fmla="val -201131"/>
              </a:avLst>
            </a:prstGeom>
            <a:solidFill>
              <a:schemeClr val="bg1"/>
            </a:solidFill>
            <a:ln w="6350">
              <a:solidFill>
                <a:srgbClr val="FF0000"/>
              </a:solidFill>
              <a:headEnd type="none" w="med" len="med"/>
              <a:tailEnd type="stealth" w="sm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endParaRPr lang="ru-RU" sz="12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Выноска 1 20"/>
            <p:cNvSpPr/>
            <p:nvPr/>
          </p:nvSpPr>
          <p:spPr>
            <a:xfrm flipH="1">
              <a:off x="516568" y="1473218"/>
              <a:ext cx="230505" cy="226695"/>
            </a:xfrm>
            <a:prstGeom prst="borderCallout1">
              <a:avLst>
                <a:gd name="adj1" fmla="val 45345"/>
                <a:gd name="adj2" fmla="val -3239"/>
                <a:gd name="adj3" fmla="val -267031"/>
                <a:gd name="adj4" fmla="val -387081"/>
              </a:avLst>
            </a:prstGeom>
            <a:solidFill>
              <a:schemeClr val="bg1"/>
            </a:solidFill>
            <a:ln w="6350">
              <a:solidFill>
                <a:srgbClr val="FF0000"/>
              </a:solidFill>
              <a:headEnd type="none" w="med" len="med"/>
              <a:tailEnd type="stealth" w="sm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lang="ru-RU" sz="12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Выноска 1 21"/>
            <p:cNvSpPr/>
            <p:nvPr/>
          </p:nvSpPr>
          <p:spPr>
            <a:xfrm flipH="1">
              <a:off x="877964" y="1697056"/>
              <a:ext cx="230505" cy="226695"/>
            </a:xfrm>
            <a:prstGeom prst="borderCallout1">
              <a:avLst>
                <a:gd name="adj1" fmla="val 45345"/>
                <a:gd name="adj2" fmla="val -3239"/>
                <a:gd name="adj3" fmla="val -296962"/>
                <a:gd name="adj4" fmla="val -363842"/>
              </a:avLst>
            </a:prstGeom>
            <a:solidFill>
              <a:schemeClr val="bg1"/>
            </a:solidFill>
            <a:ln w="6350">
              <a:solidFill>
                <a:srgbClr val="FF0000"/>
              </a:solidFill>
              <a:headEnd type="none" w="med" len="med"/>
              <a:tailEnd type="stealth" w="sm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endParaRPr lang="ru-RU" sz="12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Выноска 1 22"/>
            <p:cNvSpPr/>
            <p:nvPr/>
          </p:nvSpPr>
          <p:spPr>
            <a:xfrm flipH="1">
              <a:off x="84841" y="650911"/>
              <a:ext cx="230505" cy="226695"/>
            </a:xfrm>
            <a:prstGeom prst="borderCallout1">
              <a:avLst>
                <a:gd name="adj1" fmla="val 45345"/>
                <a:gd name="adj2" fmla="val -3239"/>
                <a:gd name="adj3" fmla="val 88011"/>
                <a:gd name="adj4" fmla="val -221792"/>
              </a:avLst>
            </a:prstGeom>
            <a:solidFill>
              <a:schemeClr val="bg1"/>
            </a:solidFill>
            <a:ln w="6350">
              <a:solidFill>
                <a:srgbClr val="FF0000"/>
              </a:solidFill>
              <a:headEnd type="none" w="med" len="med"/>
              <a:tailEnd type="stealth" w="sm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5</a:t>
              </a:r>
              <a:endParaRPr lang="ru-RU" sz="12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Выноска 1 23"/>
            <p:cNvSpPr/>
            <p:nvPr/>
          </p:nvSpPr>
          <p:spPr>
            <a:xfrm flipH="1">
              <a:off x="2905522" y="1995360"/>
              <a:ext cx="230505" cy="226695"/>
            </a:xfrm>
            <a:prstGeom prst="borderCallout1">
              <a:avLst>
                <a:gd name="adj1" fmla="val 45345"/>
                <a:gd name="adj2" fmla="val -3239"/>
                <a:gd name="adj3" fmla="val -418291"/>
                <a:gd name="adj4" fmla="val -403611"/>
              </a:avLst>
            </a:prstGeom>
            <a:solidFill>
              <a:schemeClr val="bg1"/>
            </a:solidFill>
            <a:ln w="6350">
              <a:solidFill>
                <a:srgbClr val="FF0000"/>
              </a:solidFill>
              <a:headEnd type="none" w="med" len="med"/>
              <a:tailEnd type="stealth" w="sm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dirty="0" smtClean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7</a:t>
              </a:r>
              <a:endPara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Выноска 1 24"/>
            <p:cNvSpPr/>
            <p:nvPr/>
          </p:nvSpPr>
          <p:spPr>
            <a:xfrm flipH="1">
              <a:off x="1278830" y="1911383"/>
              <a:ext cx="230505" cy="226695"/>
            </a:xfrm>
            <a:prstGeom prst="borderCallout1">
              <a:avLst>
                <a:gd name="adj1" fmla="val 45345"/>
                <a:gd name="adj2" fmla="val -3239"/>
                <a:gd name="adj3" fmla="val -378375"/>
                <a:gd name="adj4" fmla="val -292040"/>
              </a:avLst>
            </a:prstGeom>
            <a:solidFill>
              <a:schemeClr val="bg1"/>
            </a:solidFill>
            <a:ln w="6350">
              <a:solidFill>
                <a:srgbClr val="FF0000"/>
              </a:solidFill>
              <a:headEnd type="none" w="med" len="med"/>
              <a:tailEnd type="stealth" w="sm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dirty="0" smtClean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7</a:t>
              </a:r>
              <a:endPara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Выноска 1 25"/>
            <p:cNvSpPr/>
            <p:nvPr/>
          </p:nvSpPr>
          <p:spPr>
            <a:xfrm>
              <a:off x="2857500" y="2400300"/>
              <a:ext cx="689610" cy="226695"/>
            </a:xfrm>
            <a:prstGeom prst="borderCallout1">
              <a:avLst>
                <a:gd name="adj1" fmla="val 45345"/>
                <a:gd name="adj2" fmla="val -3239"/>
                <a:gd name="adj3" fmla="val -319551"/>
                <a:gd name="adj4" fmla="val -145398"/>
              </a:avLst>
            </a:prstGeom>
            <a:solidFill>
              <a:schemeClr val="bg1"/>
            </a:solidFill>
            <a:ln w="6350">
              <a:solidFill>
                <a:srgbClr val="FF0000"/>
              </a:solidFill>
              <a:headEnd type="none" w="med" len="med"/>
              <a:tailEnd type="stealth" w="sm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Галтель</a:t>
              </a:r>
              <a:endParaRPr lang="ru-RU" sz="12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Выноска 1 26"/>
            <p:cNvSpPr/>
            <p:nvPr/>
          </p:nvSpPr>
          <p:spPr>
            <a:xfrm flipH="1">
              <a:off x="2782437" y="57028"/>
              <a:ext cx="917575" cy="226695"/>
            </a:xfrm>
            <a:prstGeom prst="borderCallout1">
              <a:avLst>
                <a:gd name="adj1" fmla="val 45345"/>
                <a:gd name="adj2" fmla="val -3239"/>
                <a:gd name="adj3" fmla="val 223124"/>
                <a:gd name="adj4" fmla="val -210309"/>
              </a:avLst>
            </a:prstGeom>
            <a:solidFill>
              <a:schemeClr val="bg1"/>
            </a:solidFill>
            <a:ln w="6350">
              <a:solidFill>
                <a:srgbClr val="FF0000"/>
              </a:solidFill>
              <a:headEnd type="none" w="med" len="med"/>
              <a:tailEnd type="stealth" w="sm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Ложный блик </a:t>
              </a:r>
              <a:r>
                <a:rPr lang="ru-RU" sz="1200" dirty="0" smtClean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Выноска 1 27"/>
            <p:cNvSpPr/>
            <p:nvPr/>
          </p:nvSpPr>
          <p:spPr>
            <a:xfrm>
              <a:off x="4258796" y="503873"/>
              <a:ext cx="211712" cy="226695"/>
            </a:xfrm>
            <a:prstGeom prst="borderCallout1">
              <a:avLst>
                <a:gd name="adj1" fmla="val 45345"/>
                <a:gd name="adj2" fmla="val -3239"/>
                <a:gd name="adj3" fmla="val 146750"/>
                <a:gd name="adj4" fmla="val -283413"/>
              </a:avLst>
            </a:prstGeom>
            <a:solidFill>
              <a:schemeClr val="bg1"/>
            </a:solidFill>
            <a:ln w="6350">
              <a:solidFill>
                <a:srgbClr val="FF0000"/>
              </a:solidFill>
              <a:headEnd type="none" w="med" len="med"/>
              <a:tailEnd type="stealth" w="sm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5</a:t>
              </a:r>
              <a:endPara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Выноска 1 28"/>
            <p:cNvSpPr/>
            <p:nvPr/>
          </p:nvSpPr>
          <p:spPr>
            <a:xfrm>
              <a:off x="5838177" y="119837"/>
              <a:ext cx="284044" cy="226695"/>
            </a:xfrm>
            <a:prstGeom prst="borderCallout1">
              <a:avLst>
                <a:gd name="adj1" fmla="val 45345"/>
                <a:gd name="adj2" fmla="val -3239"/>
                <a:gd name="adj3" fmla="val 138774"/>
                <a:gd name="adj4" fmla="val -189209"/>
              </a:avLst>
            </a:prstGeom>
            <a:solidFill>
              <a:schemeClr val="bg1"/>
            </a:solidFill>
            <a:ln w="6350">
              <a:solidFill>
                <a:srgbClr val="FF0000"/>
              </a:solidFill>
              <a:headEnd type="none" w="med" len="med"/>
              <a:tailEnd type="stealth" w="sm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dirty="0" smtClean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6?</a:t>
              </a:r>
              <a:endPara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Выноска 1 29"/>
            <p:cNvSpPr/>
            <p:nvPr/>
          </p:nvSpPr>
          <p:spPr>
            <a:xfrm flipH="1">
              <a:off x="1214503" y="2544833"/>
              <a:ext cx="311694" cy="226695"/>
            </a:xfrm>
            <a:prstGeom prst="borderCallout1">
              <a:avLst>
                <a:gd name="adj1" fmla="val 45345"/>
                <a:gd name="adj2" fmla="val -3239"/>
                <a:gd name="adj3" fmla="val 138774"/>
                <a:gd name="adj4" fmla="val -189209"/>
              </a:avLst>
            </a:prstGeom>
            <a:solidFill>
              <a:schemeClr val="bg1"/>
            </a:solidFill>
            <a:ln w="6350">
              <a:solidFill>
                <a:srgbClr val="FF0000"/>
              </a:solidFill>
              <a:headEnd type="none" w="med" len="med"/>
              <a:tailEnd type="stealth" w="sm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dirty="0" smtClean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6?</a:t>
              </a:r>
              <a:endPara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060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0" y="61380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133" y="6353597"/>
            <a:ext cx="4419800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fld id="{4E72AE78-D436-49EA-96BD-F3E2DF24FADA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27</a:t>
            </a:fld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Ультразвуковая автоматизированная дефектометрия</a:t>
            </a:r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04" y="6264028"/>
            <a:ext cx="1640929" cy="461449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240158" y="-348519"/>
            <a:ext cx="10537712" cy="153639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Полная апертура, выстрел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224069" y="6555998"/>
            <a:ext cx="2057400" cy="365125"/>
          </a:xfrm>
        </p:spPr>
        <p:txBody>
          <a:bodyPr/>
          <a:lstStyle/>
          <a:p>
            <a:pPr>
              <a:defRPr/>
            </a:pPr>
            <a:fld id="{B2B9FD84-16EA-49A5-B4C1-C87DAB2DE841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9366916" y="1017106"/>
            <a:ext cx="23678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ru-RU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MaskAS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[16 15 14 12 11 8 6];). Изображения B-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D-типа «</a:t>
            </a:r>
            <a:r>
              <a:rPr lang="ru-RU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схлопнуты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максимуму.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33" y="874806"/>
            <a:ext cx="8385061" cy="5040000"/>
          </a:xfrm>
          <a:prstGeom prst="rect">
            <a:avLst/>
          </a:prstGeom>
        </p:spPr>
      </p:pic>
      <p:sp>
        <p:nvSpPr>
          <p:cNvPr id="32" name="Номер слайда 5"/>
          <p:cNvSpPr txBox="1">
            <a:spLocks/>
          </p:cNvSpPr>
          <p:nvPr/>
        </p:nvSpPr>
        <p:spPr>
          <a:xfrm>
            <a:off x="6565089" y="625008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2B9FD84-16EA-49A5-B4C1-C87DAB2DE841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grpSp>
        <p:nvGrpSpPr>
          <p:cNvPr id="34" name="Группа 33"/>
          <p:cNvGrpSpPr/>
          <p:nvPr/>
        </p:nvGrpSpPr>
        <p:grpSpPr>
          <a:xfrm>
            <a:off x="247356" y="1068652"/>
            <a:ext cx="8375133" cy="4320977"/>
            <a:chOff x="84841" y="57028"/>
            <a:chExt cx="6037380" cy="2876523"/>
          </a:xfrm>
        </p:grpSpPr>
        <p:sp>
          <p:nvSpPr>
            <p:cNvPr id="35" name="Выноска 1 34"/>
            <p:cNvSpPr/>
            <p:nvPr/>
          </p:nvSpPr>
          <p:spPr>
            <a:xfrm flipH="1">
              <a:off x="228600" y="1028700"/>
              <a:ext cx="230505" cy="226695"/>
            </a:xfrm>
            <a:prstGeom prst="borderCallout1">
              <a:avLst>
                <a:gd name="adj1" fmla="val 45345"/>
                <a:gd name="adj2" fmla="val -3239"/>
                <a:gd name="adj3" fmla="val -115570"/>
                <a:gd name="adj4" fmla="val -395556"/>
              </a:avLst>
            </a:prstGeom>
            <a:solidFill>
              <a:schemeClr val="bg1"/>
            </a:solidFill>
            <a:ln w="6350">
              <a:solidFill>
                <a:srgbClr val="FF0000"/>
              </a:solidFill>
              <a:headEnd type="none" w="med" len="med"/>
              <a:tailEnd type="stealth" w="sm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endParaRPr lang="ru-RU" sz="12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Выноска 1 35"/>
            <p:cNvSpPr/>
            <p:nvPr/>
          </p:nvSpPr>
          <p:spPr>
            <a:xfrm flipH="1">
              <a:off x="490094" y="390525"/>
              <a:ext cx="230505" cy="226695"/>
            </a:xfrm>
            <a:prstGeom prst="borderCallout1">
              <a:avLst>
                <a:gd name="adj1" fmla="val 45345"/>
                <a:gd name="adj2" fmla="val -3239"/>
                <a:gd name="adj3" fmla="val 102717"/>
                <a:gd name="adj4" fmla="val -201131"/>
              </a:avLst>
            </a:prstGeom>
            <a:solidFill>
              <a:schemeClr val="bg1"/>
            </a:solidFill>
            <a:ln w="6350">
              <a:solidFill>
                <a:srgbClr val="FF0000"/>
              </a:solidFill>
              <a:headEnd type="none" w="med" len="med"/>
              <a:tailEnd type="stealth" w="sm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endParaRPr lang="ru-RU" sz="12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Выноска 1 36"/>
            <p:cNvSpPr/>
            <p:nvPr/>
          </p:nvSpPr>
          <p:spPr>
            <a:xfrm flipH="1">
              <a:off x="516568" y="1473218"/>
              <a:ext cx="230505" cy="226695"/>
            </a:xfrm>
            <a:prstGeom prst="borderCallout1">
              <a:avLst>
                <a:gd name="adj1" fmla="val 45345"/>
                <a:gd name="adj2" fmla="val -3239"/>
                <a:gd name="adj3" fmla="val -267031"/>
                <a:gd name="adj4" fmla="val -387081"/>
              </a:avLst>
            </a:prstGeom>
            <a:solidFill>
              <a:schemeClr val="bg1"/>
            </a:solidFill>
            <a:ln w="6350">
              <a:solidFill>
                <a:srgbClr val="FF0000"/>
              </a:solidFill>
              <a:headEnd type="none" w="med" len="med"/>
              <a:tailEnd type="stealth" w="sm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lang="ru-RU" sz="12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Выноска 1 37"/>
            <p:cNvSpPr/>
            <p:nvPr/>
          </p:nvSpPr>
          <p:spPr>
            <a:xfrm flipH="1">
              <a:off x="877964" y="1697056"/>
              <a:ext cx="230505" cy="226695"/>
            </a:xfrm>
            <a:prstGeom prst="borderCallout1">
              <a:avLst>
                <a:gd name="adj1" fmla="val 45345"/>
                <a:gd name="adj2" fmla="val -3239"/>
                <a:gd name="adj3" fmla="val -296962"/>
                <a:gd name="adj4" fmla="val -363842"/>
              </a:avLst>
            </a:prstGeom>
            <a:solidFill>
              <a:schemeClr val="bg1"/>
            </a:solidFill>
            <a:ln w="6350">
              <a:solidFill>
                <a:srgbClr val="FF0000"/>
              </a:solidFill>
              <a:headEnd type="none" w="med" len="med"/>
              <a:tailEnd type="stealth" w="sm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endParaRPr lang="ru-RU" sz="12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Выноска 1 38"/>
            <p:cNvSpPr/>
            <p:nvPr/>
          </p:nvSpPr>
          <p:spPr>
            <a:xfrm flipH="1">
              <a:off x="84841" y="650911"/>
              <a:ext cx="230505" cy="226695"/>
            </a:xfrm>
            <a:prstGeom prst="borderCallout1">
              <a:avLst>
                <a:gd name="adj1" fmla="val 45345"/>
                <a:gd name="adj2" fmla="val -3239"/>
                <a:gd name="adj3" fmla="val 88011"/>
                <a:gd name="adj4" fmla="val -221792"/>
              </a:avLst>
            </a:prstGeom>
            <a:solidFill>
              <a:schemeClr val="bg1"/>
            </a:solidFill>
            <a:ln w="6350">
              <a:solidFill>
                <a:srgbClr val="FF0000"/>
              </a:solidFill>
              <a:headEnd type="none" w="med" len="med"/>
              <a:tailEnd type="stealth" w="sm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5</a:t>
              </a:r>
              <a:endParaRPr lang="ru-RU" sz="12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Выноска 1 39"/>
            <p:cNvSpPr/>
            <p:nvPr/>
          </p:nvSpPr>
          <p:spPr>
            <a:xfrm flipH="1">
              <a:off x="2459723" y="1838396"/>
              <a:ext cx="740568" cy="274301"/>
            </a:xfrm>
            <a:prstGeom prst="borderCallout1">
              <a:avLst>
                <a:gd name="adj1" fmla="val 45345"/>
                <a:gd name="adj2" fmla="val -3239"/>
                <a:gd name="adj3" fmla="val -284215"/>
                <a:gd name="adj4" fmla="val -144932"/>
              </a:avLst>
            </a:prstGeom>
            <a:solidFill>
              <a:schemeClr val="bg1"/>
            </a:solidFill>
            <a:ln w="6350">
              <a:solidFill>
                <a:srgbClr val="FF0000"/>
              </a:solidFill>
              <a:headEnd type="none" w="med" len="med"/>
              <a:tailEnd type="stealth" w="sm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dirty="0" smtClean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7 (видны края паза?)</a:t>
              </a:r>
              <a:endPara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Выноска 1 40"/>
            <p:cNvSpPr/>
            <p:nvPr/>
          </p:nvSpPr>
          <p:spPr>
            <a:xfrm flipH="1">
              <a:off x="1278830" y="1911383"/>
              <a:ext cx="230505" cy="226695"/>
            </a:xfrm>
            <a:prstGeom prst="borderCallout1">
              <a:avLst>
                <a:gd name="adj1" fmla="val 45345"/>
                <a:gd name="adj2" fmla="val -3239"/>
                <a:gd name="adj3" fmla="val -378375"/>
                <a:gd name="adj4" fmla="val -292040"/>
              </a:avLst>
            </a:prstGeom>
            <a:solidFill>
              <a:schemeClr val="bg1"/>
            </a:solidFill>
            <a:ln w="6350">
              <a:solidFill>
                <a:srgbClr val="FF0000"/>
              </a:solidFill>
              <a:headEnd type="none" w="med" len="med"/>
              <a:tailEnd type="stealth" w="sm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dirty="0" smtClean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7</a:t>
              </a:r>
              <a:endPara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Выноска 1 41"/>
            <p:cNvSpPr/>
            <p:nvPr/>
          </p:nvSpPr>
          <p:spPr>
            <a:xfrm>
              <a:off x="2857500" y="2400300"/>
              <a:ext cx="689610" cy="226695"/>
            </a:xfrm>
            <a:prstGeom prst="borderCallout1">
              <a:avLst>
                <a:gd name="adj1" fmla="val 45345"/>
                <a:gd name="adj2" fmla="val -3239"/>
                <a:gd name="adj3" fmla="val -319551"/>
                <a:gd name="adj4" fmla="val -145398"/>
              </a:avLst>
            </a:prstGeom>
            <a:solidFill>
              <a:schemeClr val="bg1"/>
            </a:solidFill>
            <a:ln w="6350">
              <a:solidFill>
                <a:srgbClr val="FF0000"/>
              </a:solidFill>
              <a:headEnd type="none" w="med" len="med"/>
              <a:tailEnd type="stealth" w="sm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Галтель</a:t>
              </a:r>
              <a:endParaRPr lang="ru-RU" sz="12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Выноска 1 42"/>
            <p:cNvSpPr/>
            <p:nvPr/>
          </p:nvSpPr>
          <p:spPr>
            <a:xfrm flipH="1">
              <a:off x="2782437" y="57028"/>
              <a:ext cx="917575" cy="226695"/>
            </a:xfrm>
            <a:prstGeom prst="borderCallout1">
              <a:avLst>
                <a:gd name="adj1" fmla="val 45345"/>
                <a:gd name="adj2" fmla="val -3239"/>
                <a:gd name="adj3" fmla="val 248298"/>
                <a:gd name="adj4" fmla="val -212554"/>
              </a:avLst>
            </a:prstGeom>
            <a:solidFill>
              <a:schemeClr val="bg1"/>
            </a:solidFill>
            <a:ln w="6350">
              <a:solidFill>
                <a:srgbClr val="FF0000"/>
              </a:solidFill>
              <a:headEnd type="none" w="med" len="med"/>
              <a:tailEnd type="stealth" w="sm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Ложный блик </a:t>
              </a:r>
              <a:r>
                <a:rPr lang="ru-RU" sz="1200" dirty="0" smtClean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Выноска 1 43"/>
            <p:cNvSpPr/>
            <p:nvPr/>
          </p:nvSpPr>
          <p:spPr>
            <a:xfrm>
              <a:off x="4258796" y="503873"/>
              <a:ext cx="211712" cy="226695"/>
            </a:xfrm>
            <a:prstGeom prst="borderCallout1">
              <a:avLst>
                <a:gd name="adj1" fmla="val 45345"/>
                <a:gd name="adj2" fmla="val -3239"/>
                <a:gd name="adj3" fmla="val 146750"/>
                <a:gd name="adj4" fmla="val -283413"/>
              </a:avLst>
            </a:prstGeom>
            <a:solidFill>
              <a:schemeClr val="bg1"/>
            </a:solidFill>
            <a:ln w="6350">
              <a:solidFill>
                <a:srgbClr val="FF0000"/>
              </a:solidFill>
              <a:headEnd type="none" w="med" len="med"/>
              <a:tailEnd type="stealth" w="sm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5</a:t>
              </a:r>
              <a:endPara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Выноска 1 44"/>
            <p:cNvSpPr/>
            <p:nvPr/>
          </p:nvSpPr>
          <p:spPr>
            <a:xfrm>
              <a:off x="5838177" y="119837"/>
              <a:ext cx="284044" cy="226695"/>
            </a:xfrm>
            <a:prstGeom prst="borderCallout1">
              <a:avLst>
                <a:gd name="adj1" fmla="val 45345"/>
                <a:gd name="adj2" fmla="val -3239"/>
                <a:gd name="adj3" fmla="val 138774"/>
                <a:gd name="adj4" fmla="val -189209"/>
              </a:avLst>
            </a:prstGeom>
            <a:solidFill>
              <a:schemeClr val="bg1"/>
            </a:solidFill>
            <a:ln w="6350">
              <a:solidFill>
                <a:srgbClr val="FF0000"/>
              </a:solidFill>
              <a:headEnd type="none" w="med" len="med"/>
              <a:tailEnd type="stealth" w="sm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dirty="0" smtClean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6?</a:t>
              </a:r>
              <a:endPara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Выноска 1 45"/>
            <p:cNvSpPr/>
            <p:nvPr/>
          </p:nvSpPr>
          <p:spPr>
            <a:xfrm flipH="1">
              <a:off x="426358" y="2706856"/>
              <a:ext cx="234180" cy="226695"/>
            </a:xfrm>
            <a:prstGeom prst="borderCallout1">
              <a:avLst>
                <a:gd name="adj1" fmla="val 45345"/>
                <a:gd name="adj2" fmla="val -3239"/>
                <a:gd name="adj3" fmla="val 144367"/>
                <a:gd name="adj4" fmla="val -391520"/>
              </a:avLst>
            </a:prstGeom>
            <a:solidFill>
              <a:schemeClr val="bg1"/>
            </a:solidFill>
            <a:ln w="6350">
              <a:solidFill>
                <a:srgbClr val="FF0000"/>
              </a:solidFill>
              <a:headEnd type="none" w="med" len="med"/>
              <a:tailEnd type="stealth" w="sm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200" dirty="0" smtClean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591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270159"/>
            </a:gs>
            <a:gs pos="0">
              <a:srgbClr val="2D0167"/>
            </a:gs>
            <a:gs pos="100000">
              <a:srgbClr val="20014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168530" y="300949"/>
            <a:ext cx="10058400" cy="1632797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 полимерно-композитных </a:t>
            </a:r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материалов</a:t>
            </a:r>
            <a:b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28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0" y="61380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133" y="6353597"/>
            <a:ext cx="4419800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fld id="{4E72AE78-D436-49EA-96BD-F3E2DF24FADA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29</a:t>
            </a:fld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Ультразвуковая автоматизированная дефектометрия</a:t>
            </a:r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04" y="6264028"/>
            <a:ext cx="1640929" cy="461449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240158" y="0"/>
            <a:ext cx="10537712" cy="153639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Контроль полимерно-композитных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материалов</a:t>
            </a:r>
          </a:p>
          <a:p>
            <a:pPr algn="l"/>
            <a:endParaRPr lang="ru-RU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1013460" y="5142496"/>
            <a:ext cx="10134599" cy="8519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 образце АП-13 были просверлены 12 ПДО диаметром 8, 4, 2 и 1 мм </a:t>
            </a:r>
            <a:r>
              <a:rPr lang="ru-RU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глубинами </a:t>
            </a:r>
            <a:r>
              <a:rPr lang="ru-RU" altLang="ja-JP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засверловок</a:t>
            </a:r>
            <a:r>
              <a:rPr lang="ru-RU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1, 2 и 4 мм.</a:t>
            </a:r>
            <a:endParaRPr lang="ru-RU" altLang="ja-JP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075850" y="1106488"/>
            <a:ext cx="7128792" cy="3941177"/>
          </a:xfrm>
          <a:prstGeom prst="rect">
            <a:avLst/>
          </a:prstGeom>
        </p:spPr>
      </p:sp>
      <p:pic>
        <p:nvPicPr>
          <p:cNvPr id="15" name="Рисунок 73" descr="IMG_20210115_1124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563" y="1384223"/>
            <a:ext cx="431482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Прямая со стрелкой 15"/>
          <p:cNvCxnSpPr/>
          <p:nvPr/>
        </p:nvCxnSpPr>
        <p:spPr>
          <a:xfrm flipH="1">
            <a:off x="4092520" y="2965111"/>
            <a:ext cx="2764244" cy="33089"/>
          </a:xfrm>
          <a:prstGeom prst="straightConnector1">
            <a:avLst/>
          </a:prstGeom>
          <a:ln>
            <a:solidFill>
              <a:srgbClr val="FFFF00"/>
            </a:solidFill>
            <a:headEnd type="none"/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21540000" flipH="1" flipV="1">
            <a:off x="5937379" y="2090343"/>
            <a:ext cx="111760" cy="1711960"/>
          </a:xfrm>
          <a:prstGeom prst="straightConnector1">
            <a:avLst/>
          </a:prstGeom>
          <a:ln>
            <a:solidFill>
              <a:srgbClr val="FFFF00"/>
            </a:solidFill>
            <a:headEnd type="none"/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Надпись 80"/>
          <p:cNvSpPr txBox="1">
            <a:spLocks noChangeArrowheads="1"/>
          </p:cNvSpPr>
          <p:nvPr/>
        </p:nvSpPr>
        <p:spPr bwMode="auto">
          <a:xfrm>
            <a:off x="5922448" y="2024514"/>
            <a:ext cx="341313" cy="300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1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endParaRPr kumimoji="0" lang="en-US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Надпись 81"/>
          <p:cNvSpPr txBox="1">
            <a:spLocks noChangeArrowheads="1"/>
          </p:cNvSpPr>
          <p:nvPr/>
        </p:nvSpPr>
        <p:spPr bwMode="auto">
          <a:xfrm>
            <a:off x="4092520" y="2981655"/>
            <a:ext cx="341312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1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endParaRPr kumimoji="0" lang="en-US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AutoShape 131"/>
          <p:cNvSpPr>
            <a:spLocks/>
          </p:cNvSpPr>
          <p:nvPr/>
        </p:nvSpPr>
        <p:spPr bwMode="auto">
          <a:xfrm flipH="1">
            <a:off x="7982649" y="2174667"/>
            <a:ext cx="981732" cy="297149"/>
          </a:xfrm>
          <a:prstGeom prst="borderCallout1">
            <a:avLst>
              <a:gd name="adj1" fmla="val 44580"/>
              <a:gd name="adj2" fmla="val 100716"/>
              <a:gd name="adj3" fmla="val 138606"/>
              <a:gd name="adj4" fmla="val 302115"/>
            </a:avLst>
          </a:prstGeom>
          <a:solidFill>
            <a:srgbClr val="FFFFFF"/>
          </a:solidFill>
          <a:ln w="6350">
            <a:solidFill>
              <a:srgbClr val="FF0000"/>
            </a:solidFill>
            <a:miter lim="800000"/>
            <a:headEnd/>
            <a:tailEnd type="stealth" w="sm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000" dirty="0" smtClean="0">
                <a:effectLst/>
                <a:latin typeface="Calibri" pitchFamily="34" charset="0"/>
                <a:ea typeface="Times New Roman"/>
                <a:cs typeface="Calibri" pitchFamily="34" charset="0"/>
              </a:rPr>
              <a:t>Глубина 1 мм</a:t>
            </a:r>
            <a:endParaRPr lang="ru-RU" sz="1200" dirty="0">
              <a:effectLst/>
              <a:latin typeface="Calibri" pitchFamily="34" charset="0"/>
              <a:ea typeface="Times New Roman"/>
              <a:cs typeface="Calibri" pitchFamily="34" charset="0"/>
            </a:endParaRPr>
          </a:p>
        </p:txBody>
      </p:sp>
      <p:sp>
        <p:nvSpPr>
          <p:cNvPr id="21" name="AutoShape 131"/>
          <p:cNvSpPr>
            <a:spLocks/>
          </p:cNvSpPr>
          <p:nvPr/>
        </p:nvSpPr>
        <p:spPr bwMode="auto">
          <a:xfrm flipH="1">
            <a:off x="8068089" y="2550214"/>
            <a:ext cx="981732" cy="297149"/>
          </a:xfrm>
          <a:prstGeom prst="borderCallout1">
            <a:avLst>
              <a:gd name="adj1" fmla="val 44580"/>
              <a:gd name="adj2" fmla="val 100716"/>
              <a:gd name="adj3" fmla="val 138606"/>
              <a:gd name="adj4" fmla="val 302115"/>
            </a:avLst>
          </a:prstGeom>
          <a:solidFill>
            <a:srgbClr val="FFFFFF"/>
          </a:solidFill>
          <a:ln w="6350">
            <a:solidFill>
              <a:srgbClr val="FF0000"/>
            </a:solidFill>
            <a:miter lim="800000"/>
            <a:headEnd/>
            <a:tailEnd type="stealth" w="sm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000" dirty="0" smtClean="0">
                <a:effectLst/>
                <a:latin typeface="Calibri" pitchFamily="34" charset="0"/>
                <a:ea typeface="Times New Roman"/>
                <a:cs typeface="Calibri" pitchFamily="34" charset="0"/>
              </a:rPr>
              <a:t>Глубина 2 мм</a:t>
            </a:r>
            <a:endParaRPr lang="ru-RU" sz="1200" dirty="0">
              <a:effectLst/>
              <a:latin typeface="Calibri" pitchFamily="34" charset="0"/>
              <a:ea typeface="Times New Roman"/>
              <a:cs typeface="Calibri" pitchFamily="34" charset="0"/>
            </a:endParaRPr>
          </a:p>
        </p:txBody>
      </p:sp>
      <p:sp>
        <p:nvSpPr>
          <p:cNvPr id="22" name="AutoShape 131"/>
          <p:cNvSpPr>
            <a:spLocks/>
          </p:cNvSpPr>
          <p:nvPr/>
        </p:nvSpPr>
        <p:spPr bwMode="auto">
          <a:xfrm flipH="1">
            <a:off x="8112369" y="3076471"/>
            <a:ext cx="981732" cy="297149"/>
          </a:xfrm>
          <a:prstGeom prst="borderCallout1">
            <a:avLst>
              <a:gd name="adj1" fmla="val 44580"/>
              <a:gd name="adj2" fmla="val 100716"/>
              <a:gd name="adj3" fmla="val 138606"/>
              <a:gd name="adj4" fmla="val 302115"/>
            </a:avLst>
          </a:prstGeom>
          <a:solidFill>
            <a:srgbClr val="FFFFFF"/>
          </a:solidFill>
          <a:ln w="6350">
            <a:solidFill>
              <a:srgbClr val="FF0000"/>
            </a:solidFill>
            <a:miter lim="800000"/>
            <a:headEnd/>
            <a:tailEnd type="stealth" w="sm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000" dirty="0" smtClean="0">
                <a:effectLst/>
                <a:latin typeface="Calibri" pitchFamily="34" charset="0"/>
                <a:ea typeface="Times New Roman"/>
                <a:cs typeface="Calibri" pitchFamily="34" charset="0"/>
              </a:rPr>
              <a:t>Глубина 4 мм</a:t>
            </a:r>
            <a:endParaRPr lang="ru-RU" sz="1200" dirty="0">
              <a:effectLst/>
              <a:latin typeface="Calibri" pitchFamily="34" charset="0"/>
              <a:ea typeface="Times New Roman"/>
              <a:cs typeface="Calibri" pitchFamily="34" charset="0"/>
            </a:endParaRPr>
          </a:p>
        </p:txBody>
      </p:sp>
      <p:sp>
        <p:nvSpPr>
          <p:cNvPr id="23" name="AutoShape 131"/>
          <p:cNvSpPr>
            <a:spLocks/>
          </p:cNvSpPr>
          <p:nvPr/>
        </p:nvSpPr>
        <p:spPr bwMode="auto">
          <a:xfrm>
            <a:off x="2610996" y="3791936"/>
            <a:ext cx="981732" cy="297149"/>
          </a:xfrm>
          <a:prstGeom prst="borderCallout1">
            <a:avLst>
              <a:gd name="adj1" fmla="val 44580"/>
              <a:gd name="adj2" fmla="val 100716"/>
              <a:gd name="adj3" fmla="val -94789"/>
              <a:gd name="adj4" fmla="val 185576"/>
            </a:avLst>
          </a:prstGeom>
          <a:solidFill>
            <a:srgbClr val="FFFFFF"/>
          </a:solidFill>
          <a:ln w="6350">
            <a:solidFill>
              <a:srgbClr val="FF0000"/>
            </a:solidFill>
            <a:miter lim="800000"/>
            <a:headEnd/>
            <a:tailEnd type="stealth" w="sm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000" dirty="0" smtClean="0">
                <a:effectLst/>
                <a:latin typeface="Calibri" pitchFamily="34" charset="0"/>
                <a:ea typeface="Times New Roman"/>
                <a:cs typeface="Calibri" pitchFamily="34" charset="0"/>
              </a:rPr>
              <a:t>Диаметр 1 мм</a:t>
            </a:r>
            <a:endParaRPr lang="ru-RU" sz="1200" dirty="0">
              <a:effectLst/>
              <a:latin typeface="Calibri" pitchFamily="34" charset="0"/>
              <a:ea typeface="Times New Roman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29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0" y="61380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133" y="6353597"/>
            <a:ext cx="4419800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fld id="{4E72AE78-D436-49EA-96BD-F3E2DF24FADA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Ультразвуковая автоматизированная </a:t>
            </a:r>
            <a:r>
              <a:rPr lang="ru-RU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дефектометрия</a:t>
            </a:r>
            <a:endParaRPr lang="ru-RU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04" y="6264028"/>
            <a:ext cx="1640929" cy="461449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240157" y="759383"/>
            <a:ext cx="10293575" cy="144710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Высококачественное изображение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отражателя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– основа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дефектометрии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240157" y="1986893"/>
            <a:ext cx="9361940" cy="41511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АУЗК, особенно эксплуатационного, очень важно определить 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 </a:t>
            </a:r>
            <a:r>
              <a:rPr lang="ru-RU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несплошности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её размеры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то есть решить задачу </a:t>
            </a:r>
            <a:r>
              <a:rPr lang="ru-RU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дефектометрии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что позволяет провести расчёт степени её опасности для эксплуатируемого объекта и рассчитать его ресурс. </a:t>
            </a:r>
          </a:p>
          <a:p>
            <a:pPr algn="l">
              <a:lnSpc>
                <a:spcPct val="100000"/>
              </a:lnSpc>
              <a:buFontTx/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Высококачественное изображения отражателя:</a:t>
            </a:r>
          </a:p>
          <a:p>
            <a:pPr marL="714375" lvl="1" indent="-314325" algn="l">
              <a:lnSpc>
                <a:spcPct val="100000"/>
              </a:lnSpc>
              <a:buFont typeface="+mj-lt"/>
              <a:buAutoNum type="arabicPeriod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позволяет восстановить изображение всей границы отражателя;</a:t>
            </a:r>
          </a:p>
          <a:p>
            <a:pPr marL="714375" lvl="1" indent="-314325" algn="l">
              <a:lnSpc>
                <a:spcPct val="100000"/>
              </a:lnSpc>
              <a:buFont typeface="+mj-lt"/>
              <a:buAutoNum type="arabicPeriod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имеет функцию рассеивания точки (ФРТ) близкой к «идеальной»:</a:t>
            </a:r>
          </a:p>
          <a:p>
            <a:pPr marL="990600" lvl="2" indent="-342900" algn="l" defTabSz="1076325">
              <a:lnSpc>
                <a:spcPct val="100000"/>
              </a:lnSpc>
              <a:spcBef>
                <a:spcPts val="0"/>
              </a:spcBef>
              <a:buFont typeface="+mj-lt"/>
              <a:buAutoNum type="alphaLcPeriod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лучевое и фронтальное разрешение меньше четверти длины волны </a:t>
            </a:r>
            <a:r>
              <a:rPr lang="el-G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/4;</a:t>
            </a:r>
            <a:endParaRPr lang="el-G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90600" lvl="2" indent="-342900" algn="l" defTabSz="1076325">
              <a:lnSpc>
                <a:spcPct val="100000"/>
              </a:lnSpc>
              <a:spcBef>
                <a:spcPts val="0"/>
              </a:spcBef>
              <a:buFont typeface="+mj-lt"/>
              <a:buAutoNum type="alphaLcPeriod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уровень «боковых лепестков» ФРТ менее 20 дБ;</a:t>
            </a:r>
          </a:p>
          <a:p>
            <a:pPr marL="714375" lvl="1" indent="-314325" algn="l">
              <a:lnSpc>
                <a:spcPct val="100000"/>
              </a:lnSpc>
              <a:buFont typeface="+mj-lt"/>
              <a:buAutoNum type="arabicPeriod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имеет отношение сигнал/шум более 20 дБ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990600" lvl="2" indent="-342900" algn="l" defTabSz="1076325">
              <a:lnSpc>
                <a:spcPct val="100000"/>
              </a:lnSpc>
              <a:spcBef>
                <a:spcPts val="0"/>
              </a:spcBef>
              <a:buFont typeface="+mj-lt"/>
              <a:buAutoNum type="alphaLcPeriod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случая большого поглощения;</a:t>
            </a:r>
          </a:p>
          <a:p>
            <a:pPr marL="990600" lvl="2" indent="-342900" algn="l" defTabSz="1076325">
              <a:lnSpc>
                <a:spcPct val="100000"/>
              </a:lnSpc>
              <a:spcBef>
                <a:spcPts val="0"/>
              </a:spcBef>
              <a:buFont typeface="+mj-lt"/>
              <a:buAutoNum type="alphaLcPeriod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структурного шума;</a:t>
            </a:r>
          </a:p>
          <a:p>
            <a:pPr marL="990600" lvl="2" indent="-342900" algn="l" defTabSz="1076325">
              <a:lnSpc>
                <a:spcPct val="100000"/>
              </a:lnSpc>
              <a:spcBef>
                <a:spcPts val="0"/>
              </a:spcBef>
              <a:buFont typeface="+mj-lt"/>
              <a:buAutoNum type="alphaLcPeriod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ложных бликов, связанных с неточностью физической модели распространения и рассеивания ультразвука.</a:t>
            </a:r>
          </a:p>
        </p:txBody>
      </p:sp>
    </p:spTree>
    <p:extLst>
      <p:ext uri="{BB962C8B-B14F-4D97-AF65-F5344CB8AC3E}">
        <p14:creationId xmlns:p14="http://schemas.microsoft.com/office/powerpoint/2010/main" val="370081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0" y="61380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133" y="6353597"/>
            <a:ext cx="4419800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fld id="{4E72AE78-D436-49EA-96BD-F3E2DF24FADA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30</a:t>
            </a:fld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Ультразвуковая автоматизированная дефектометрия</a:t>
            </a:r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04" y="6264028"/>
            <a:ext cx="1640929" cy="461449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240158" y="0"/>
            <a:ext cx="10537712" cy="153639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 проведении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контроля</a:t>
            </a:r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8" descr="IMG_20210126_1645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158" y="1342399"/>
            <a:ext cx="3836670" cy="339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79" descr="IMG_20210126_16275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760" y="1342398"/>
            <a:ext cx="4526718" cy="3395039"/>
          </a:xfrm>
          <a:prstGeom prst="rect">
            <a:avLst/>
          </a:prstGeom>
          <a:solidFill>
            <a:srgbClr val="5B9BD5"/>
          </a:solidFill>
        </p:spPr>
      </p:pic>
      <p:sp>
        <p:nvSpPr>
          <p:cNvPr id="10" name="Выноска 1 104"/>
          <p:cNvSpPr>
            <a:spLocks/>
          </p:cNvSpPr>
          <p:nvPr/>
        </p:nvSpPr>
        <p:spPr bwMode="auto">
          <a:xfrm flipH="1">
            <a:off x="3913255" y="1654508"/>
            <a:ext cx="1009846" cy="343167"/>
          </a:xfrm>
          <a:prstGeom prst="borderCallout1">
            <a:avLst>
              <a:gd name="adj1" fmla="val 47134"/>
              <a:gd name="adj2" fmla="val 100454"/>
              <a:gd name="adj3" fmla="val 154558"/>
              <a:gd name="adj4" fmla="val 213867"/>
            </a:avLst>
          </a:prstGeom>
          <a:solidFill>
            <a:srgbClr val="FFFFFF"/>
          </a:solidFill>
          <a:ln w="6350">
            <a:solidFill>
              <a:srgbClr val="FFFF00"/>
            </a:solidFill>
            <a:miter lim="800000"/>
            <a:headEnd/>
            <a:tailEnd type="stealth" w="sm" len="med"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Механизм фиксации решётки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Выноска 1 104"/>
          <p:cNvSpPr>
            <a:spLocks/>
          </p:cNvSpPr>
          <p:nvPr/>
        </p:nvSpPr>
        <p:spPr bwMode="auto">
          <a:xfrm flipH="1">
            <a:off x="8797390" y="2919428"/>
            <a:ext cx="809527" cy="343167"/>
          </a:xfrm>
          <a:prstGeom prst="borderCallout1">
            <a:avLst>
              <a:gd name="adj1" fmla="val 47134"/>
              <a:gd name="adj2" fmla="val 100454"/>
              <a:gd name="adj3" fmla="val -877"/>
              <a:gd name="adj4" fmla="val 244083"/>
            </a:avLst>
          </a:prstGeom>
          <a:solidFill>
            <a:srgbClr val="FFFFFF"/>
          </a:solidFill>
          <a:ln w="6350">
            <a:solidFill>
              <a:srgbClr val="FFFF00"/>
            </a:solidFill>
            <a:miter lim="800000"/>
            <a:headEnd/>
            <a:tailEnd type="stealth" w="sm" len="med"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Антенная решётка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rot="120000">
            <a:off x="2301284" y="3277982"/>
            <a:ext cx="30480" cy="822960"/>
          </a:xfrm>
          <a:prstGeom prst="line">
            <a:avLst/>
          </a:prstGeom>
          <a:solidFill>
            <a:srgbClr val="FFFFFF"/>
          </a:solidFill>
          <a:ln w="6350">
            <a:solidFill>
              <a:srgbClr val="FFFF00"/>
            </a:solidFill>
            <a:miter lim="800000"/>
            <a:headEnd/>
            <a:tailEnd type="stealth" w="sm" len="med"/>
          </a:ln>
        </p:spPr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5652774" y="3194015"/>
            <a:ext cx="2361564" cy="7620"/>
          </a:xfrm>
          <a:prstGeom prst="line">
            <a:avLst/>
          </a:prstGeom>
          <a:solidFill>
            <a:srgbClr val="FFFFFF"/>
          </a:solidFill>
          <a:ln w="6350">
            <a:solidFill>
              <a:srgbClr val="FFFF00"/>
            </a:solidFill>
            <a:miter lim="800000"/>
            <a:headEnd/>
            <a:tailEnd type="stealth" w="sm" len="med"/>
          </a:ln>
        </p:spPr>
      </p:cxn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1240158" y="4920215"/>
            <a:ext cx="10185722" cy="1152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ja-JP" sz="1400" dirty="0" smtClean="0">
                <a:latin typeface="Calibri" pitchFamily="34" charset="0"/>
                <a:cs typeface="Calibri" pitchFamily="34" charset="0"/>
              </a:rPr>
              <a:t>Антенная решётка на 10 МГц из 16 элементов по перемещением (показано стрелкой жёлтого цвета) по поверхности образца с шагом 2 или 1 мм (режим тройного скани-</a:t>
            </a:r>
            <a:r>
              <a:rPr lang="ru-RU" altLang="ja-JP" sz="1400" dirty="0" err="1" smtClean="0">
                <a:latin typeface="Calibri" pitchFamily="34" charset="0"/>
                <a:cs typeface="Calibri" pitchFamily="34" charset="0"/>
              </a:rPr>
              <a:t>рования</a:t>
            </a:r>
            <a:r>
              <a:rPr lang="ru-RU" altLang="ja-JP" sz="1400" dirty="0" smtClean="0">
                <a:latin typeface="Calibri" pitchFamily="34" charset="0"/>
                <a:cs typeface="Calibri" pitchFamily="34" charset="0"/>
              </a:rPr>
              <a:t>). Механизм фиксации позволяет выбрать нужные углы наклона антенной решётки.</a:t>
            </a:r>
            <a:endParaRPr lang="ru-RU" altLang="ja-JP" sz="1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52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0" y="61380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133" y="6353597"/>
            <a:ext cx="4419800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fld id="{4E72AE78-D436-49EA-96BD-F3E2DF24FADA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31</a:t>
            </a:fld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Ультразвуковая автоматизированная дефектометрия</a:t>
            </a:r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04" y="6264028"/>
            <a:ext cx="1640929" cy="461449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240158" y="354583"/>
            <a:ext cx="9961242" cy="116826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ПДО диаметром 1 мм на глубине 2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мм</a:t>
            </a:r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247266" y="4902379"/>
            <a:ext cx="8640960" cy="94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Восстановление ЦФА-</a:t>
            </a:r>
            <a:r>
              <a:rPr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X-</a:t>
            </a:r>
            <a:r>
              <a:rPr lang="ru-RU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изображения по исходным эхосигналам, по </a:t>
            </a:r>
            <a:r>
              <a:rPr lang="ru-RU" altLang="ja-JP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декоррелированным</a:t>
            </a:r>
            <a:r>
              <a:rPr lang="ru-RU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и с учётом когерентного фактора.</a:t>
            </a:r>
            <a:r>
              <a:rPr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 обработанных изображениях стала лучше видна структура волокон.</a:t>
            </a:r>
            <a:endParaRPr lang="ru-RU" altLang="ja-JP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429" y="1355027"/>
            <a:ext cx="4320318" cy="3240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325" y="1350610"/>
            <a:ext cx="4320318" cy="3240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486" y="1352656"/>
            <a:ext cx="4320318" cy="3240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3" name="Выноска 1 111"/>
          <p:cNvSpPr>
            <a:spLocks/>
          </p:cNvSpPr>
          <p:nvPr/>
        </p:nvSpPr>
        <p:spPr bwMode="auto">
          <a:xfrm>
            <a:off x="5189026" y="2309282"/>
            <a:ext cx="644525" cy="361950"/>
          </a:xfrm>
          <a:prstGeom prst="borderCallout1">
            <a:avLst>
              <a:gd name="adj1" fmla="val 46546"/>
              <a:gd name="adj2" fmla="val 99495"/>
              <a:gd name="adj3" fmla="val -83860"/>
              <a:gd name="adj4" fmla="val 208353"/>
            </a:avLst>
          </a:prstGeom>
          <a:solidFill>
            <a:srgbClr val="FFFFFF"/>
          </a:solidFill>
          <a:ln w="6350">
            <a:solidFill>
              <a:srgbClr val="FF0000"/>
            </a:solidFill>
            <a:miter lim="800000"/>
            <a:headEnd/>
            <a:tailEnd type="stealth" w="med" len="med"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Аномальная область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14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270159"/>
            </a:gs>
            <a:gs pos="0">
              <a:srgbClr val="2D0167"/>
            </a:gs>
            <a:gs pos="100000">
              <a:srgbClr val="20014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168530" y="300949"/>
            <a:ext cx="10058400" cy="1632797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текстурных фильтров для обработки изображения </a:t>
            </a:r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отражателей</a:t>
            </a:r>
          </a:p>
        </p:txBody>
      </p:sp>
    </p:spTree>
    <p:extLst>
      <p:ext uri="{BB962C8B-B14F-4D97-AF65-F5344CB8AC3E}">
        <p14:creationId xmlns:p14="http://schemas.microsoft.com/office/powerpoint/2010/main" val="354454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0" y="61380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133" y="6353597"/>
            <a:ext cx="4419800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fld id="{4E72AE78-D436-49EA-96BD-F3E2DF24FADA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33</a:t>
            </a:fld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Ультразвуковая автоматизированная дефектометрия</a:t>
            </a:r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04" y="6264028"/>
            <a:ext cx="1640929" cy="461449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240158" y="354583"/>
            <a:ext cx="9961242" cy="116826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Проблема</a:t>
            </a:r>
          </a:p>
          <a:p>
            <a:pPr algn="l"/>
            <a:endParaRPr lang="ru-RU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40158" y="1522843"/>
            <a:ext cx="1003744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систем автоматизированного распознавания отражателей по изображениям, полученными антенными решётками, задача весьма актуальная.</a:t>
            </a:r>
          </a:p>
          <a:p>
            <a:pPr algn="just"/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Однако для её эффективного решения нужно специальным образом подготовить изо-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бражение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отражателей. Один из этапов – это кластеризация (сегментация) изображения с использованием текстурного фильтра. В настоящий момент существует несколько подходов: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Адаптивный анизотропный диффузный фильтр (в зарубежной литературе 2D или 3D AADF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Модифицированный метод нечёткой кластеризации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-средних (в зарубежной литературе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Modified Fast Fuzzy C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Means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MFFCM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)),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Построение матрицы яркостной зависимости (в зарубежной литературе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Gray Level Co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Occurrence Matrix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GLCM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)),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Метод нечёткой логики второго типа (в зарубежной литературе 2D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Band-let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Transform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(2D BT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)),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Алгоритм вычисления порога бинаризации для полутонового изображения (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Otsu's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Deep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Claster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(нейронные сети без обучения),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другие…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45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0" y="61380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133" y="6353597"/>
            <a:ext cx="4419800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fld id="{4E72AE78-D436-49EA-96BD-F3E2DF24FADA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34</a:t>
            </a:fld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Ультразвуковая автоматизированная дефектометрия</a:t>
            </a:r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04" y="6264028"/>
            <a:ext cx="1640929" cy="461449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240158" y="354583"/>
            <a:ext cx="9961242" cy="116826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Образец ДУ800 с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аустенитной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ремонтной заваркой</a:t>
            </a:r>
            <a:endParaRPr lang="ru-RU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179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055" y="1745409"/>
            <a:ext cx="8702025" cy="297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5510685" y="2428790"/>
            <a:ext cx="917575" cy="243840"/>
            <a:chOff x="639915" y="730456"/>
            <a:chExt cx="1833532" cy="482600"/>
          </a:xfrm>
        </p:grpSpPr>
        <p:sp>
          <p:nvSpPr>
            <p:cNvPr id="10" name="Полилиния 9"/>
            <p:cNvSpPr/>
            <p:nvPr/>
          </p:nvSpPr>
          <p:spPr>
            <a:xfrm>
              <a:off x="666236" y="730456"/>
              <a:ext cx="1807211" cy="482600"/>
            </a:xfrm>
            <a:custGeom>
              <a:avLst/>
              <a:gdLst>
                <a:gd name="connsiteX0" fmla="*/ 25400 w 1816100"/>
                <a:gd name="connsiteY0" fmla="*/ 844550 h 857250"/>
                <a:gd name="connsiteX1" fmla="*/ 1816100 w 1816100"/>
                <a:gd name="connsiteY1" fmla="*/ 857250 h 857250"/>
                <a:gd name="connsiteX2" fmla="*/ 1803400 w 1816100"/>
                <a:gd name="connsiteY2" fmla="*/ 0 h 857250"/>
                <a:gd name="connsiteX3" fmla="*/ 1181100 w 1816100"/>
                <a:gd name="connsiteY3" fmla="*/ 0 h 857250"/>
                <a:gd name="connsiteX4" fmla="*/ 0 w 1816100"/>
                <a:gd name="connsiteY4" fmla="*/ 654050 h 857250"/>
                <a:gd name="connsiteX5" fmla="*/ 25400 w 1816100"/>
                <a:gd name="connsiteY5" fmla="*/ 844550 h 857250"/>
                <a:gd name="connsiteX0" fmla="*/ 25400 w 1816100"/>
                <a:gd name="connsiteY0" fmla="*/ 844550 h 857250"/>
                <a:gd name="connsiteX1" fmla="*/ 1816100 w 1816100"/>
                <a:gd name="connsiteY1" fmla="*/ 857250 h 857250"/>
                <a:gd name="connsiteX2" fmla="*/ 1816100 w 1816100"/>
                <a:gd name="connsiteY2" fmla="*/ 0 h 857250"/>
                <a:gd name="connsiteX3" fmla="*/ 1181100 w 1816100"/>
                <a:gd name="connsiteY3" fmla="*/ 0 h 857250"/>
                <a:gd name="connsiteX4" fmla="*/ 0 w 1816100"/>
                <a:gd name="connsiteY4" fmla="*/ 654050 h 857250"/>
                <a:gd name="connsiteX5" fmla="*/ 25400 w 1816100"/>
                <a:gd name="connsiteY5" fmla="*/ 844550 h 857250"/>
                <a:gd name="connsiteX0" fmla="*/ 0 w 1816100"/>
                <a:gd name="connsiteY0" fmla="*/ 844549 h 857250"/>
                <a:gd name="connsiteX1" fmla="*/ 1816100 w 1816100"/>
                <a:gd name="connsiteY1" fmla="*/ 857250 h 857250"/>
                <a:gd name="connsiteX2" fmla="*/ 1816100 w 1816100"/>
                <a:gd name="connsiteY2" fmla="*/ 0 h 857250"/>
                <a:gd name="connsiteX3" fmla="*/ 1181100 w 1816100"/>
                <a:gd name="connsiteY3" fmla="*/ 0 h 857250"/>
                <a:gd name="connsiteX4" fmla="*/ 0 w 1816100"/>
                <a:gd name="connsiteY4" fmla="*/ 654050 h 857250"/>
                <a:gd name="connsiteX5" fmla="*/ 0 w 1816100"/>
                <a:gd name="connsiteY5" fmla="*/ 844549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16100" h="857250">
                  <a:moveTo>
                    <a:pt x="0" y="844549"/>
                  </a:moveTo>
                  <a:lnTo>
                    <a:pt x="1816100" y="857250"/>
                  </a:lnTo>
                  <a:lnTo>
                    <a:pt x="1816100" y="0"/>
                  </a:lnTo>
                  <a:lnTo>
                    <a:pt x="1181100" y="0"/>
                  </a:lnTo>
                  <a:lnTo>
                    <a:pt x="0" y="654050"/>
                  </a:lnTo>
                  <a:lnTo>
                    <a:pt x="0" y="844549"/>
                  </a:lnTo>
                  <a:close/>
                </a:path>
              </a:pathLst>
            </a:custGeom>
            <a:blipFill>
              <a:blip r:embed="rId4"/>
              <a:tile tx="0" ty="0" sx="100000" sy="100000" flip="none" algn="tl"/>
            </a:blip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grpSp>
          <p:nvGrpSpPr>
            <p:cNvPr id="13" name="Группа 12"/>
            <p:cNvGrpSpPr/>
            <p:nvPr/>
          </p:nvGrpSpPr>
          <p:grpSpPr>
            <a:xfrm rot="20553625">
              <a:off x="639915" y="871895"/>
              <a:ext cx="1212984" cy="40641"/>
              <a:chOff x="639920" y="871892"/>
              <a:chExt cx="1212983" cy="40642"/>
            </a:xfrm>
          </p:grpSpPr>
          <p:sp>
            <p:nvSpPr>
              <p:cNvPr id="14" name="Прямоугольник 13"/>
              <p:cNvSpPr/>
              <p:nvPr/>
            </p:nvSpPr>
            <p:spPr>
              <a:xfrm>
                <a:off x="639920" y="871893"/>
                <a:ext cx="67311" cy="4064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>
              <a:xfrm>
                <a:off x="716955" y="871892"/>
                <a:ext cx="67309" cy="4064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16" name="Прямоугольник 15"/>
              <p:cNvSpPr/>
              <p:nvPr/>
            </p:nvSpPr>
            <p:spPr>
              <a:xfrm>
                <a:off x="793128" y="871893"/>
                <a:ext cx="67311" cy="4064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17" name="Прямоугольник 16"/>
              <p:cNvSpPr/>
              <p:nvPr/>
            </p:nvSpPr>
            <p:spPr>
              <a:xfrm>
                <a:off x="870164" y="871892"/>
                <a:ext cx="67309" cy="4064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947543" y="871893"/>
                <a:ext cx="67309" cy="4063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19" name="Прямоугольник 18"/>
              <p:cNvSpPr/>
              <p:nvPr/>
            </p:nvSpPr>
            <p:spPr>
              <a:xfrm>
                <a:off x="1023194" y="871892"/>
                <a:ext cx="67311" cy="4064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20" name="Прямоугольник 19"/>
              <p:cNvSpPr/>
              <p:nvPr/>
            </p:nvSpPr>
            <p:spPr>
              <a:xfrm>
                <a:off x="1098846" y="871892"/>
                <a:ext cx="67311" cy="4064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21" name="Прямоугольник 20"/>
              <p:cNvSpPr/>
              <p:nvPr/>
            </p:nvSpPr>
            <p:spPr>
              <a:xfrm>
                <a:off x="1175882" y="871892"/>
                <a:ext cx="67311" cy="4064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22" name="Прямоугольник 21"/>
              <p:cNvSpPr/>
              <p:nvPr/>
            </p:nvSpPr>
            <p:spPr>
              <a:xfrm>
                <a:off x="1252919" y="871893"/>
                <a:ext cx="67309" cy="4063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23" name="Прямоугольник 22"/>
              <p:cNvSpPr/>
              <p:nvPr/>
            </p:nvSpPr>
            <p:spPr>
              <a:xfrm>
                <a:off x="1328571" y="871892"/>
                <a:ext cx="67309" cy="4064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1404222" y="871892"/>
                <a:ext cx="67309" cy="4064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25" name="Прямоугольник 24"/>
              <p:cNvSpPr/>
              <p:nvPr/>
            </p:nvSpPr>
            <p:spPr>
              <a:xfrm>
                <a:off x="1479353" y="871893"/>
                <a:ext cx="67309" cy="4064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1555347" y="871893"/>
                <a:ext cx="67311" cy="4064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1634289" y="871893"/>
                <a:ext cx="67309" cy="4064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28" name="Прямоугольник 27"/>
              <p:cNvSpPr/>
              <p:nvPr/>
            </p:nvSpPr>
            <p:spPr>
              <a:xfrm>
                <a:off x="1709941" y="871893"/>
                <a:ext cx="67309" cy="4064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29" name="Прямоугольник 28"/>
              <p:cNvSpPr/>
              <p:nvPr/>
            </p:nvSpPr>
            <p:spPr>
              <a:xfrm>
                <a:off x="1785592" y="871893"/>
                <a:ext cx="67311" cy="4064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30" name="Прямая соединительная линия 29"/>
          <p:cNvCxnSpPr/>
          <p:nvPr/>
        </p:nvCxnSpPr>
        <p:spPr>
          <a:xfrm flipH="1" flipV="1">
            <a:off x="4627400" y="2683425"/>
            <a:ext cx="3108960" cy="0"/>
          </a:xfrm>
          <a:prstGeom prst="line">
            <a:avLst/>
          </a:prstGeom>
          <a:ln w="6350">
            <a:solidFill>
              <a:srgbClr val="FFFF00"/>
            </a:solidFill>
            <a:headEnd type="stealth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оле 78"/>
          <p:cNvSpPr txBox="1">
            <a:spLocks noChangeArrowheads="1"/>
          </p:cNvSpPr>
          <p:nvPr/>
        </p:nvSpPr>
        <p:spPr bwMode="auto">
          <a:xfrm>
            <a:off x="5401148" y="3287628"/>
            <a:ext cx="214312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000" b="0" i="1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Поле 23"/>
          <p:cNvSpPr txBox="1">
            <a:spLocks noChangeArrowheads="1"/>
          </p:cNvSpPr>
          <p:nvPr/>
        </p:nvSpPr>
        <p:spPr bwMode="auto">
          <a:xfrm>
            <a:off x="7577172" y="2445618"/>
            <a:ext cx="214313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000" b="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endParaRPr kumimoji="0" lang="en-US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flipV="1">
            <a:off x="6479695" y="2634530"/>
            <a:ext cx="0" cy="1143635"/>
          </a:xfrm>
          <a:prstGeom prst="line">
            <a:avLst/>
          </a:prstGeom>
          <a:ln w="6350">
            <a:solidFill>
              <a:srgbClr val="FFFF00"/>
            </a:solidFill>
            <a:headEnd type="stealth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Выноска 1 17940"/>
          <p:cNvSpPr>
            <a:spLocks/>
          </p:cNvSpPr>
          <p:nvPr/>
        </p:nvSpPr>
        <p:spPr bwMode="auto">
          <a:xfrm flipH="1">
            <a:off x="3429473" y="2279399"/>
            <a:ext cx="1116012" cy="233363"/>
          </a:xfrm>
          <a:prstGeom prst="borderCallout1">
            <a:avLst>
              <a:gd name="adj1" fmla="val 49801"/>
              <a:gd name="adj2" fmla="val -1898"/>
              <a:gd name="adj3" fmla="val 311398"/>
              <a:gd name="adj4" fmla="val -143432"/>
            </a:avLst>
          </a:prstGeom>
          <a:solidFill>
            <a:srgbClr val="FFFFFF"/>
          </a:solidFill>
          <a:ln w="6350">
            <a:solidFill>
              <a:srgbClr val="FF0000"/>
            </a:solidFill>
            <a:miter lim="800000"/>
            <a:headEnd/>
            <a:tailEnd type="stealth" w="sm" len="med"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Ремонтная заварка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Выноска 1 17941"/>
          <p:cNvSpPr>
            <a:spLocks/>
          </p:cNvSpPr>
          <p:nvPr/>
        </p:nvSpPr>
        <p:spPr bwMode="auto">
          <a:xfrm flipH="1">
            <a:off x="3400047" y="3335252"/>
            <a:ext cx="858837" cy="358775"/>
          </a:xfrm>
          <a:prstGeom prst="borderCallout1">
            <a:avLst>
              <a:gd name="adj1" fmla="val 49801"/>
              <a:gd name="adj2" fmla="val -1898"/>
              <a:gd name="adj3" fmla="val 201212"/>
              <a:gd name="adj4" fmla="val -83374"/>
            </a:avLst>
          </a:prstGeom>
          <a:solidFill>
            <a:srgbClr val="FFFFFF"/>
          </a:solidFill>
          <a:ln w="6350">
            <a:solidFill>
              <a:srgbClr val="FF0000"/>
            </a:solidFill>
            <a:miter lim="800000"/>
            <a:headEnd/>
            <a:tailEnd type="stealth" w="sm" len="med"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Аустенитная наплавка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383487" y="2673752"/>
            <a:ext cx="2183130" cy="1646128"/>
          </a:xfrm>
          <a:prstGeom prst="rect">
            <a:avLst/>
          </a:prstGeom>
          <a:solidFill>
            <a:srgbClr val="FF0000">
              <a:alpha val="10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7" name="AutoShape 11"/>
          <p:cNvSpPr>
            <a:spLocks/>
          </p:cNvSpPr>
          <p:nvPr/>
        </p:nvSpPr>
        <p:spPr bwMode="auto">
          <a:xfrm flipH="1">
            <a:off x="7965379" y="2779377"/>
            <a:ext cx="454025" cy="217488"/>
          </a:xfrm>
          <a:prstGeom prst="borderCallout1">
            <a:avLst>
              <a:gd name="adj1" fmla="val 47343"/>
              <a:gd name="adj2" fmla="val 100287"/>
              <a:gd name="adj3" fmla="val 48031"/>
              <a:gd name="adj4" fmla="val 231060"/>
            </a:avLst>
          </a:prstGeom>
          <a:solidFill>
            <a:srgbClr val="FFFFFF"/>
          </a:solidFill>
          <a:ln w="6350">
            <a:solidFill>
              <a:srgbClr val="FF0000"/>
            </a:solidFill>
            <a:miter lim="800000"/>
            <a:headEnd/>
            <a:tailEnd type="stealth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ОВИ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 flipH="1" flipV="1">
            <a:off x="6432705" y="2623735"/>
            <a:ext cx="522605" cy="1270"/>
          </a:xfrm>
          <a:prstGeom prst="line">
            <a:avLst/>
          </a:prstGeom>
          <a:ln w="6350">
            <a:solidFill>
              <a:srgbClr val="FF0000"/>
            </a:solidFill>
            <a:headEnd type="stealth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1240158" y="5029862"/>
            <a:ext cx="98397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образце трубопровода Ду800 толщиной 38 мм с аустенитной ремонтной заваркой было просверлено три БЦО диаметром 2.2 мм. Антенная решётка (2.25 МГц, 20 элементов, размер пьезоэлемента 1,1×10 мм, между краями элементов 0,1 мм) на призме 20 градусов перемещалась по поверхности образца 17 раз с шагом 0,98 мм (режим ЦФА-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53308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0.05573 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0" y="61380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133" y="6353597"/>
            <a:ext cx="4419800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fld id="{4E72AE78-D436-49EA-96BD-F3E2DF24FADA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35</a:t>
            </a:fld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Ультразвуковая автоматизированная дефектометрия</a:t>
            </a:r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04" y="6264028"/>
            <a:ext cx="1640929" cy="461449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240158" y="354583"/>
            <a:ext cx="9961242" cy="116826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Результат применения AADF для образца с ремонтной заваркой</a:t>
            </a:r>
            <a:endParaRPr lang="ru-RU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251757" y="4753644"/>
            <a:ext cx="86410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рисунке показано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ЦФА-X-изображение, на котором видны блики трёх БЦО, дна образца и блик незаложенного отражателя –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межваликового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несплавления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Заварка обладает </a:t>
            </a: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слабо </a:t>
            </a:r>
            <a:r>
              <a:rPr lang="ru-RU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выраженной </a:t>
            </a: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анизотропией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что учитывалось при восстановлении ЦФА-X изображения </a:t>
            </a:r>
          </a:p>
        </p:txBody>
      </p:sp>
      <p:pic>
        <p:nvPicPr>
          <p:cNvPr id="24" name="Рисунок 1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582" y="1488074"/>
            <a:ext cx="4358376" cy="3276000"/>
          </a:xfrm>
          <a:prstGeom prst="rect">
            <a:avLst/>
          </a:prstGeom>
          <a:solidFill>
            <a:srgbClr val="4F81BD"/>
          </a:solidFill>
        </p:spPr>
      </p:pic>
      <p:grpSp>
        <p:nvGrpSpPr>
          <p:cNvPr id="25" name="Группа 24"/>
          <p:cNvGrpSpPr/>
          <p:nvPr/>
        </p:nvGrpSpPr>
        <p:grpSpPr>
          <a:xfrm>
            <a:off x="1251757" y="2218091"/>
            <a:ext cx="3959790" cy="1423879"/>
            <a:chOff x="90253" y="0"/>
            <a:chExt cx="3960143" cy="1424438"/>
          </a:xfrm>
        </p:grpSpPr>
        <p:sp>
          <p:nvSpPr>
            <p:cNvPr id="26" name="Выноска 1 25"/>
            <p:cNvSpPr>
              <a:spLocks/>
            </p:cNvSpPr>
            <p:nvPr/>
          </p:nvSpPr>
          <p:spPr bwMode="auto">
            <a:xfrm>
              <a:off x="3306670" y="1211791"/>
              <a:ext cx="344158" cy="212647"/>
            </a:xfrm>
            <a:prstGeom prst="borderCallout1">
              <a:avLst>
                <a:gd name="adj1" fmla="val 49250"/>
                <a:gd name="adj2" fmla="val -657"/>
                <a:gd name="adj3" fmla="val -16913"/>
                <a:gd name="adj4" fmla="val -256869"/>
              </a:avLst>
            </a:prstGeom>
            <a:solidFill>
              <a:srgbClr val="FFFFFF"/>
            </a:solidFill>
            <a:ln w="6350">
              <a:solidFill>
                <a:srgbClr val="FF0000"/>
              </a:solidFill>
              <a:miter lim="800000"/>
              <a:headEnd/>
              <a:tailEnd type="stealth" w="sm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algn="ctr" eaLnBrk="0" fontAlgn="base" hangingPunct="0">
                <a:spcAft>
                  <a:spcPts val="0"/>
                </a:spcAft>
              </a:pPr>
              <a:r>
                <a:rPr lang="ru-RU" sz="800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3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7" name="Выноска 1 26"/>
            <p:cNvSpPr>
              <a:spLocks/>
            </p:cNvSpPr>
            <p:nvPr/>
          </p:nvSpPr>
          <p:spPr bwMode="auto">
            <a:xfrm>
              <a:off x="3478749" y="756313"/>
              <a:ext cx="344158" cy="212647"/>
            </a:xfrm>
            <a:prstGeom prst="borderCallout1">
              <a:avLst>
                <a:gd name="adj1" fmla="val 49250"/>
                <a:gd name="adj2" fmla="val -657"/>
                <a:gd name="adj3" fmla="val 8652"/>
                <a:gd name="adj4" fmla="val -262668"/>
              </a:avLst>
            </a:prstGeom>
            <a:solidFill>
              <a:srgbClr val="FFFFFF"/>
            </a:solidFill>
            <a:ln w="6350">
              <a:solidFill>
                <a:srgbClr val="FF0000"/>
              </a:solidFill>
              <a:miter lim="800000"/>
              <a:headEnd/>
              <a:tailEnd type="stealth" w="sm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algn="ctr" eaLnBrk="0" fontAlgn="base" hangingPunct="0">
                <a:spcAft>
                  <a:spcPts val="0"/>
                </a:spcAft>
              </a:pPr>
              <a:r>
                <a:rPr lang="ru-RU" sz="800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2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8" name="Выноска 1 27"/>
            <p:cNvSpPr>
              <a:spLocks/>
            </p:cNvSpPr>
            <p:nvPr/>
          </p:nvSpPr>
          <p:spPr bwMode="auto">
            <a:xfrm>
              <a:off x="3706238" y="0"/>
              <a:ext cx="344158" cy="212647"/>
            </a:xfrm>
            <a:prstGeom prst="borderCallout1">
              <a:avLst>
                <a:gd name="adj1" fmla="val 49250"/>
                <a:gd name="adj2" fmla="val -657"/>
                <a:gd name="adj3" fmla="val 158892"/>
                <a:gd name="adj4" fmla="val -286048"/>
              </a:avLst>
            </a:prstGeom>
            <a:solidFill>
              <a:srgbClr val="FFFFFF"/>
            </a:solidFill>
            <a:ln w="6350">
              <a:solidFill>
                <a:srgbClr val="FF0000"/>
              </a:solidFill>
              <a:miter lim="800000"/>
              <a:headEnd/>
              <a:tailEnd type="stealth" w="sm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algn="ctr" eaLnBrk="0" fontAlgn="base" hangingPunct="0">
                <a:spcAft>
                  <a:spcPts val="0"/>
                </a:spcAft>
              </a:pPr>
              <a:r>
                <a:rPr lang="ru-RU" sz="800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1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9" name="Выноска 1 28"/>
            <p:cNvSpPr>
              <a:spLocks/>
            </p:cNvSpPr>
            <p:nvPr/>
          </p:nvSpPr>
          <p:spPr bwMode="auto">
            <a:xfrm flipH="1">
              <a:off x="90253" y="160506"/>
              <a:ext cx="943577" cy="355470"/>
            </a:xfrm>
            <a:prstGeom prst="borderCallout1">
              <a:avLst>
                <a:gd name="adj1" fmla="val 49250"/>
                <a:gd name="adj2" fmla="val -657"/>
                <a:gd name="adj3" fmla="val -8186"/>
                <a:gd name="adj4" fmla="val -69641"/>
              </a:avLst>
            </a:prstGeom>
            <a:solidFill>
              <a:srgbClr val="FFFFFF"/>
            </a:solidFill>
            <a:ln w="6350">
              <a:solidFill>
                <a:srgbClr val="FF0000"/>
              </a:solidFill>
              <a:miter lim="800000"/>
              <a:headEnd/>
              <a:tailEnd type="stealth" w="sm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algn="ctr" eaLnBrk="0" fontAlgn="base" hangingPunct="0">
                <a:lnSpc>
                  <a:spcPct val="115000"/>
                </a:lnSpc>
                <a:spcAft>
                  <a:spcPts val="0"/>
                </a:spcAft>
              </a:pPr>
              <a:r>
                <a:rPr lang="ru-RU" sz="8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Межваликовое</a:t>
              </a:r>
              <a:r>
                <a:rPr lang="ru-RU" sz="8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8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несплавление</a:t>
              </a: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Выноска 1 29"/>
            <p:cNvSpPr>
              <a:spLocks/>
            </p:cNvSpPr>
            <p:nvPr/>
          </p:nvSpPr>
          <p:spPr bwMode="auto">
            <a:xfrm flipH="1">
              <a:off x="98460" y="968960"/>
              <a:ext cx="675640" cy="380365"/>
            </a:xfrm>
            <a:prstGeom prst="borderCallout1">
              <a:avLst>
                <a:gd name="adj1" fmla="val 49250"/>
                <a:gd name="adj2" fmla="val -657"/>
                <a:gd name="adj3" fmla="val 171655"/>
                <a:gd name="adj4" fmla="val -126886"/>
              </a:avLst>
            </a:prstGeom>
            <a:solidFill>
              <a:srgbClr val="FFFFFF"/>
            </a:solidFill>
            <a:ln w="6350">
              <a:solidFill>
                <a:srgbClr val="FF0000"/>
              </a:solidFill>
              <a:miter lim="800000"/>
              <a:headEnd/>
              <a:tailEnd type="stealth" w="sm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algn="ctr" eaLnBrk="0" fontAlgn="base" hangingPunct="0">
                <a:lnSpc>
                  <a:spcPct val="115000"/>
                </a:lnSpc>
                <a:spcAft>
                  <a:spcPts val="0"/>
                </a:spcAft>
              </a:pPr>
              <a:r>
                <a:rPr lang="ru-RU" sz="800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Блик дна образца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972" y="1489054"/>
            <a:ext cx="4370894" cy="3276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337" y="1485393"/>
            <a:ext cx="4370894" cy="3276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57279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0" y="61380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133" y="6353597"/>
            <a:ext cx="4419800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fld id="{4E72AE78-D436-49EA-96BD-F3E2DF24FADA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36</a:t>
            </a:fld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Ультразвуковая автоматизированная дефектометрия</a:t>
            </a:r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04" y="6264028"/>
            <a:ext cx="1640929" cy="461449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240158" y="144350"/>
            <a:ext cx="9961242" cy="116826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Результат применения AADF для образца с усталостной трещиной</a:t>
            </a:r>
            <a:endParaRPr lang="ru-RU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1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8"/>
          <a:stretch>
            <a:fillRect/>
          </a:stretch>
        </p:blipFill>
        <p:spPr bwMode="auto">
          <a:xfrm>
            <a:off x="1240158" y="1678059"/>
            <a:ext cx="7191756" cy="409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179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408" y="1522843"/>
            <a:ext cx="1120775" cy="590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2235272" y="3751730"/>
            <a:ext cx="5668119" cy="1393508"/>
            <a:chOff x="0" y="0"/>
            <a:chExt cx="4684844" cy="1267271"/>
          </a:xfrm>
        </p:grpSpPr>
        <p:sp>
          <p:nvSpPr>
            <p:cNvPr id="13" name="Полилиния 12"/>
            <p:cNvSpPr/>
            <p:nvPr/>
          </p:nvSpPr>
          <p:spPr>
            <a:xfrm>
              <a:off x="3920246" y="0"/>
              <a:ext cx="764598" cy="1262407"/>
            </a:xfrm>
            <a:custGeom>
              <a:avLst/>
              <a:gdLst>
                <a:gd name="connsiteX0" fmla="*/ 0 w 415636"/>
                <a:gd name="connsiteY0" fmla="*/ 350322 h 480951"/>
                <a:gd name="connsiteX1" fmla="*/ 29688 w 415636"/>
                <a:gd name="connsiteY1" fmla="*/ 201880 h 480951"/>
                <a:gd name="connsiteX2" fmla="*/ 142503 w 415636"/>
                <a:gd name="connsiteY2" fmla="*/ 71252 h 480951"/>
                <a:gd name="connsiteX3" fmla="*/ 261257 w 415636"/>
                <a:gd name="connsiteY3" fmla="*/ 0 h 480951"/>
                <a:gd name="connsiteX4" fmla="*/ 391885 w 415636"/>
                <a:gd name="connsiteY4" fmla="*/ 59377 h 480951"/>
                <a:gd name="connsiteX5" fmla="*/ 415636 w 415636"/>
                <a:gd name="connsiteY5" fmla="*/ 332509 h 480951"/>
                <a:gd name="connsiteX6" fmla="*/ 415636 w 415636"/>
                <a:gd name="connsiteY6" fmla="*/ 480951 h 480951"/>
                <a:gd name="connsiteX7" fmla="*/ 302820 w 415636"/>
                <a:gd name="connsiteY7" fmla="*/ 480951 h 480951"/>
                <a:gd name="connsiteX8" fmla="*/ 195942 w 415636"/>
                <a:gd name="connsiteY8" fmla="*/ 439387 h 480951"/>
                <a:gd name="connsiteX9" fmla="*/ 106877 w 415636"/>
                <a:gd name="connsiteY9" fmla="*/ 380010 h 480951"/>
                <a:gd name="connsiteX10" fmla="*/ 0 w 415636"/>
                <a:gd name="connsiteY10" fmla="*/ 350322 h 480951"/>
                <a:gd name="connsiteX0" fmla="*/ 0 w 415636"/>
                <a:gd name="connsiteY0" fmla="*/ 350322 h 480951"/>
                <a:gd name="connsiteX1" fmla="*/ 29688 w 415636"/>
                <a:gd name="connsiteY1" fmla="*/ 201880 h 480951"/>
                <a:gd name="connsiteX2" fmla="*/ 142503 w 415636"/>
                <a:gd name="connsiteY2" fmla="*/ 71252 h 480951"/>
                <a:gd name="connsiteX3" fmla="*/ 261257 w 415636"/>
                <a:gd name="connsiteY3" fmla="*/ 0 h 480951"/>
                <a:gd name="connsiteX4" fmla="*/ 379175 w 415636"/>
                <a:gd name="connsiteY4" fmla="*/ 135617 h 480951"/>
                <a:gd name="connsiteX5" fmla="*/ 415636 w 415636"/>
                <a:gd name="connsiteY5" fmla="*/ 332509 h 480951"/>
                <a:gd name="connsiteX6" fmla="*/ 415636 w 415636"/>
                <a:gd name="connsiteY6" fmla="*/ 480951 h 480951"/>
                <a:gd name="connsiteX7" fmla="*/ 302820 w 415636"/>
                <a:gd name="connsiteY7" fmla="*/ 480951 h 480951"/>
                <a:gd name="connsiteX8" fmla="*/ 195942 w 415636"/>
                <a:gd name="connsiteY8" fmla="*/ 439387 h 480951"/>
                <a:gd name="connsiteX9" fmla="*/ 106877 w 415636"/>
                <a:gd name="connsiteY9" fmla="*/ 380010 h 480951"/>
                <a:gd name="connsiteX10" fmla="*/ 0 w 415636"/>
                <a:gd name="connsiteY10" fmla="*/ 350322 h 480951"/>
                <a:gd name="connsiteX0" fmla="*/ 0 w 415636"/>
                <a:gd name="connsiteY0" fmla="*/ 350322 h 480951"/>
                <a:gd name="connsiteX1" fmla="*/ 29688 w 415636"/>
                <a:gd name="connsiteY1" fmla="*/ 201880 h 480951"/>
                <a:gd name="connsiteX2" fmla="*/ 139325 w 415636"/>
                <a:gd name="connsiteY2" fmla="*/ 39485 h 480951"/>
                <a:gd name="connsiteX3" fmla="*/ 261257 w 415636"/>
                <a:gd name="connsiteY3" fmla="*/ 0 h 480951"/>
                <a:gd name="connsiteX4" fmla="*/ 379175 w 415636"/>
                <a:gd name="connsiteY4" fmla="*/ 135617 h 480951"/>
                <a:gd name="connsiteX5" fmla="*/ 415636 w 415636"/>
                <a:gd name="connsiteY5" fmla="*/ 332509 h 480951"/>
                <a:gd name="connsiteX6" fmla="*/ 415636 w 415636"/>
                <a:gd name="connsiteY6" fmla="*/ 480951 h 480951"/>
                <a:gd name="connsiteX7" fmla="*/ 302820 w 415636"/>
                <a:gd name="connsiteY7" fmla="*/ 480951 h 480951"/>
                <a:gd name="connsiteX8" fmla="*/ 195942 w 415636"/>
                <a:gd name="connsiteY8" fmla="*/ 439387 h 480951"/>
                <a:gd name="connsiteX9" fmla="*/ 106877 w 415636"/>
                <a:gd name="connsiteY9" fmla="*/ 380010 h 480951"/>
                <a:gd name="connsiteX10" fmla="*/ 0 w 415636"/>
                <a:gd name="connsiteY10" fmla="*/ 350322 h 480951"/>
                <a:gd name="connsiteX0" fmla="*/ 0 w 415636"/>
                <a:gd name="connsiteY0" fmla="*/ 355682 h 486311"/>
                <a:gd name="connsiteX1" fmla="*/ 29688 w 415636"/>
                <a:gd name="connsiteY1" fmla="*/ 207240 h 486311"/>
                <a:gd name="connsiteX2" fmla="*/ 139325 w 415636"/>
                <a:gd name="connsiteY2" fmla="*/ 44845 h 486311"/>
                <a:gd name="connsiteX3" fmla="*/ 261257 w 415636"/>
                <a:gd name="connsiteY3" fmla="*/ 5360 h 486311"/>
                <a:gd name="connsiteX4" fmla="*/ 379175 w 415636"/>
                <a:gd name="connsiteY4" fmla="*/ 140977 h 486311"/>
                <a:gd name="connsiteX5" fmla="*/ 415636 w 415636"/>
                <a:gd name="connsiteY5" fmla="*/ 337869 h 486311"/>
                <a:gd name="connsiteX6" fmla="*/ 415636 w 415636"/>
                <a:gd name="connsiteY6" fmla="*/ 486311 h 486311"/>
                <a:gd name="connsiteX7" fmla="*/ 302820 w 415636"/>
                <a:gd name="connsiteY7" fmla="*/ 486311 h 486311"/>
                <a:gd name="connsiteX8" fmla="*/ 195942 w 415636"/>
                <a:gd name="connsiteY8" fmla="*/ 444747 h 486311"/>
                <a:gd name="connsiteX9" fmla="*/ 106877 w 415636"/>
                <a:gd name="connsiteY9" fmla="*/ 385370 h 486311"/>
                <a:gd name="connsiteX10" fmla="*/ 0 w 415636"/>
                <a:gd name="connsiteY10" fmla="*/ 355682 h 486311"/>
                <a:gd name="connsiteX0" fmla="*/ 4117 w 419753"/>
                <a:gd name="connsiteY0" fmla="*/ 355682 h 486311"/>
                <a:gd name="connsiteX1" fmla="*/ 33805 w 419753"/>
                <a:gd name="connsiteY1" fmla="*/ 207240 h 486311"/>
                <a:gd name="connsiteX2" fmla="*/ 143442 w 419753"/>
                <a:gd name="connsiteY2" fmla="*/ 44845 h 486311"/>
                <a:gd name="connsiteX3" fmla="*/ 265374 w 419753"/>
                <a:gd name="connsiteY3" fmla="*/ 5360 h 486311"/>
                <a:gd name="connsiteX4" fmla="*/ 383292 w 419753"/>
                <a:gd name="connsiteY4" fmla="*/ 140977 h 486311"/>
                <a:gd name="connsiteX5" fmla="*/ 419753 w 419753"/>
                <a:gd name="connsiteY5" fmla="*/ 337869 h 486311"/>
                <a:gd name="connsiteX6" fmla="*/ 419753 w 419753"/>
                <a:gd name="connsiteY6" fmla="*/ 486311 h 486311"/>
                <a:gd name="connsiteX7" fmla="*/ 306937 w 419753"/>
                <a:gd name="connsiteY7" fmla="*/ 486311 h 486311"/>
                <a:gd name="connsiteX8" fmla="*/ 200059 w 419753"/>
                <a:gd name="connsiteY8" fmla="*/ 444747 h 486311"/>
                <a:gd name="connsiteX9" fmla="*/ 110994 w 419753"/>
                <a:gd name="connsiteY9" fmla="*/ 385370 h 486311"/>
                <a:gd name="connsiteX10" fmla="*/ 4117 w 419753"/>
                <a:gd name="connsiteY10" fmla="*/ 355682 h 486311"/>
                <a:gd name="connsiteX0" fmla="*/ 0 w 415636"/>
                <a:gd name="connsiteY0" fmla="*/ 355682 h 486311"/>
                <a:gd name="connsiteX1" fmla="*/ 29688 w 415636"/>
                <a:gd name="connsiteY1" fmla="*/ 207240 h 486311"/>
                <a:gd name="connsiteX2" fmla="*/ 139325 w 415636"/>
                <a:gd name="connsiteY2" fmla="*/ 44845 h 486311"/>
                <a:gd name="connsiteX3" fmla="*/ 261257 w 415636"/>
                <a:gd name="connsiteY3" fmla="*/ 5360 h 486311"/>
                <a:gd name="connsiteX4" fmla="*/ 379175 w 415636"/>
                <a:gd name="connsiteY4" fmla="*/ 140977 h 486311"/>
                <a:gd name="connsiteX5" fmla="*/ 415636 w 415636"/>
                <a:gd name="connsiteY5" fmla="*/ 337869 h 486311"/>
                <a:gd name="connsiteX6" fmla="*/ 415636 w 415636"/>
                <a:gd name="connsiteY6" fmla="*/ 486311 h 486311"/>
                <a:gd name="connsiteX7" fmla="*/ 302820 w 415636"/>
                <a:gd name="connsiteY7" fmla="*/ 486311 h 486311"/>
                <a:gd name="connsiteX8" fmla="*/ 195942 w 415636"/>
                <a:gd name="connsiteY8" fmla="*/ 444747 h 486311"/>
                <a:gd name="connsiteX9" fmla="*/ 106877 w 415636"/>
                <a:gd name="connsiteY9" fmla="*/ 385370 h 486311"/>
                <a:gd name="connsiteX10" fmla="*/ 0 w 415636"/>
                <a:gd name="connsiteY10" fmla="*/ 355682 h 486311"/>
                <a:gd name="connsiteX0" fmla="*/ 0 w 427375"/>
                <a:gd name="connsiteY0" fmla="*/ 355682 h 486311"/>
                <a:gd name="connsiteX1" fmla="*/ 29688 w 427375"/>
                <a:gd name="connsiteY1" fmla="*/ 207240 h 486311"/>
                <a:gd name="connsiteX2" fmla="*/ 139325 w 427375"/>
                <a:gd name="connsiteY2" fmla="*/ 44845 h 486311"/>
                <a:gd name="connsiteX3" fmla="*/ 261257 w 427375"/>
                <a:gd name="connsiteY3" fmla="*/ 5360 h 486311"/>
                <a:gd name="connsiteX4" fmla="*/ 379175 w 427375"/>
                <a:gd name="connsiteY4" fmla="*/ 140977 h 486311"/>
                <a:gd name="connsiteX5" fmla="*/ 415636 w 427375"/>
                <a:gd name="connsiteY5" fmla="*/ 337869 h 486311"/>
                <a:gd name="connsiteX6" fmla="*/ 415636 w 427375"/>
                <a:gd name="connsiteY6" fmla="*/ 486311 h 486311"/>
                <a:gd name="connsiteX7" fmla="*/ 302820 w 427375"/>
                <a:gd name="connsiteY7" fmla="*/ 486311 h 486311"/>
                <a:gd name="connsiteX8" fmla="*/ 195942 w 427375"/>
                <a:gd name="connsiteY8" fmla="*/ 444747 h 486311"/>
                <a:gd name="connsiteX9" fmla="*/ 106877 w 427375"/>
                <a:gd name="connsiteY9" fmla="*/ 385370 h 486311"/>
                <a:gd name="connsiteX10" fmla="*/ 0 w 427375"/>
                <a:gd name="connsiteY10" fmla="*/ 355682 h 486311"/>
                <a:gd name="connsiteX0" fmla="*/ 0 w 421037"/>
                <a:gd name="connsiteY0" fmla="*/ 355682 h 486311"/>
                <a:gd name="connsiteX1" fmla="*/ 29688 w 421037"/>
                <a:gd name="connsiteY1" fmla="*/ 207240 h 486311"/>
                <a:gd name="connsiteX2" fmla="*/ 139325 w 421037"/>
                <a:gd name="connsiteY2" fmla="*/ 44845 h 486311"/>
                <a:gd name="connsiteX3" fmla="*/ 261257 w 421037"/>
                <a:gd name="connsiteY3" fmla="*/ 5360 h 486311"/>
                <a:gd name="connsiteX4" fmla="*/ 379175 w 421037"/>
                <a:gd name="connsiteY4" fmla="*/ 140977 h 486311"/>
                <a:gd name="connsiteX5" fmla="*/ 415636 w 421037"/>
                <a:gd name="connsiteY5" fmla="*/ 337869 h 486311"/>
                <a:gd name="connsiteX6" fmla="*/ 415636 w 421037"/>
                <a:gd name="connsiteY6" fmla="*/ 486311 h 486311"/>
                <a:gd name="connsiteX7" fmla="*/ 302820 w 421037"/>
                <a:gd name="connsiteY7" fmla="*/ 486311 h 486311"/>
                <a:gd name="connsiteX8" fmla="*/ 195942 w 421037"/>
                <a:gd name="connsiteY8" fmla="*/ 444747 h 486311"/>
                <a:gd name="connsiteX9" fmla="*/ 106877 w 421037"/>
                <a:gd name="connsiteY9" fmla="*/ 385370 h 486311"/>
                <a:gd name="connsiteX10" fmla="*/ 0 w 421037"/>
                <a:gd name="connsiteY10" fmla="*/ 355682 h 486311"/>
                <a:gd name="connsiteX0" fmla="*/ 0 w 421037"/>
                <a:gd name="connsiteY0" fmla="*/ 355682 h 486311"/>
                <a:gd name="connsiteX1" fmla="*/ 29688 w 421037"/>
                <a:gd name="connsiteY1" fmla="*/ 207240 h 486311"/>
                <a:gd name="connsiteX2" fmla="*/ 139325 w 421037"/>
                <a:gd name="connsiteY2" fmla="*/ 44845 h 486311"/>
                <a:gd name="connsiteX3" fmla="*/ 261257 w 421037"/>
                <a:gd name="connsiteY3" fmla="*/ 5360 h 486311"/>
                <a:gd name="connsiteX4" fmla="*/ 379175 w 421037"/>
                <a:gd name="connsiteY4" fmla="*/ 140977 h 486311"/>
                <a:gd name="connsiteX5" fmla="*/ 415636 w 421037"/>
                <a:gd name="connsiteY5" fmla="*/ 337869 h 486311"/>
                <a:gd name="connsiteX6" fmla="*/ 415636 w 421037"/>
                <a:gd name="connsiteY6" fmla="*/ 486311 h 486311"/>
                <a:gd name="connsiteX7" fmla="*/ 302820 w 421037"/>
                <a:gd name="connsiteY7" fmla="*/ 486311 h 486311"/>
                <a:gd name="connsiteX8" fmla="*/ 189143 w 421037"/>
                <a:gd name="connsiteY8" fmla="*/ 431135 h 486311"/>
                <a:gd name="connsiteX9" fmla="*/ 106877 w 421037"/>
                <a:gd name="connsiteY9" fmla="*/ 385370 h 486311"/>
                <a:gd name="connsiteX10" fmla="*/ 0 w 421037"/>
                <a:gd name="connsiteY10" fmla="*/ 355682 h 486311"/>
                <a:gd name="connsiteX0" fmla="*/ 0 w 421037"/>
                <a:gd name="connsiteY0" fmla="*/ 355682 h 486311"/>
                <a:gd name="connsiteX1" fmla="*/ 29688 w 421037"/>
                <a:gd name="connsiteY1" fmla="*/ 207240 h 486311"/>
                <a:gd name="connsiteX2" fmla="*/ 139325 w 421037"/>
                <a:gd name="connsiteY2" fmla="*/ 44845 h 486311"/>
                <a:gd name="connsiteX3" fmla="*/ 261257 w 421037"/>
                <a:gd name="connsiteY3" fmla="*/ 5360 h 486311"/>
                <a:gd name="connsiteX4" fmla="*/ 379175 w 421037"/>
                <a:gd name="connsiteY4" fmla="*/ 140977 h 486311"/>
                <a:gd name="connsiteX5" fmla="*/ 415636 w 421037"/>
                <a:gd name="connsiteY5" fmla="*/ 337869 h 486311"/>
                <a:gd name="connsiteX6" fmla="*/ 415636 w 421037"/>
                <a:gd name="connsiteY6" fmla="*/ 486311 h 486311"/>
                <a:gd name="connsiteX7" fmla="*/ 268824 w 421037"/>
                <a:gd name="connsiteY7" fmla="*/ 486311 h 486311"/>
                <a:gd name="connsiteX8" fmla="*/ 189143 w 421037"/>
                <a:gd name="connsiteY8" fmla="*/ 431135 h 486311"/>
                <a:gd name="connsiteX9" fmla="*/ 106877 w 421037"/>
                <a:gd name="connsiteY9" fmla="*/ 385370 h 486311"/>
                <a:gd name="connsiteX10" fmla="*/ 0 w 421037"/>
                <a:gd name="connsiteY10" fmla="*/ 355682 h 486311"/>
                <a:gd name="connsiteX0" fmla="*/ 0 w 416040"/>
                <a:gd name="connsiteY0" fmla="*/ 355682 h 486311"/>
                <a:gd name="connsiteX1" fmla="*/ 29688 w 416040"/>
                <a:gd name="connsiteY1" fmla="*/ 207240 h 486311"/>
                <a:gd name="connsiteX2" fmla="*/ 139325 w 416040"/>
                <a:gd name="connsiteY2" fmla="*/ 44845 h 486311"/>
                <a:gd name="connsiteX3" fmla="*/ 261257 w 416040"/>
                <a:gd name="connsiteY3" fmla="*/ 5360 h 486311"/>
                <a:gd name="connsiteX4" fmla="*/ 379175 w 416040"/>
                <a:gd name="connsiteY4" fmla="*/ 140977 h 486311"/>
                <a:gd name="connsiteX5" fmla="*/ 415636 w 416040"/>
                <a:gd name="connsiteY5" fmla="*/ 337869 h 486311"/>
                <a:gd name="connsiteX6" fmla="*/ 354444 w 416040"/>
                <a:gd name="connsiteY6" fmla="*/ 486311 h 486311"/>
                <a:gd name="connsiteX7" fmla="*/ 268824 w 416040"/>
                <a:gd name="connsiteY7" fmla="*/ 486311 h 486311"/>
                <a:gd name="connsiteX8" fmla="*/ 189143 w 416040"/>
                <a:gd name="connsiteY8" fmla="*/ 431135 h 486311"/>
                <a:gd name="connsiteX9" fmla="*/ 106877 w 416040"/>
                <a:gd name="connsiteY9" fmla="*/ 385370 h 486311"/>
                <a:gd name="connsiteX10" fmla="*/ 0 w 416040"/>
                <a:gd name="connsiteY10" fmla="*/ 355682 h 486311"/>
                <a:gd name="connsiteX0" fmla="*/ 0 w 381659"/>
                <a:gd name="connsiteY0" fmla="*/ 355682 h 486311"/>
                <a:gd name="connsiteX1" fmla="*/ 29688 w 381659"/>
                <a:gd name="connsiteY1" fmla="*/ 207240 h 486311"/>
                <a:gd name="connsiteX2" fmla="*/ 139325 w 381659"/>
                <a:gd name="connsiteY2" fmla="*/ 44845 h 486311"/>
                <a:gd name="connsiteX3" fmla="*/ 261257 w 381659"/>
                <a:gd name="connsiteY3" fmla="*/ 5360 h 486311"/>
                <a:gd name="connsiteX4" fmla="*/ 379175 w 381659"/>
                <a:gd name="connsiteY4" fmla="*/ 140977 h 486311"/>
                <a:gd name="connsiteX5" fmla="*/ 351032 w 381659"/>
                <a:gd name="connsiteY5" fmla="*/ 300436 h 486311"/>
                <a:gd name="connsiteX6" fmla="*/ 354444 w 381659"/>
                <a:gd name="connsiteY6" fmla="*/ 486311 h 486311"/>
                <a:gd name="connsiteX7" fmla="*/ 268824 w 381659"/>
                <a:gd name="connsiteY7" fmla="*/ 486311 h 486311"/>
                <a:gd name="connsiteX8" fmla="*/ 189143 w 381659"/>
                <a:gd name="connsiteY8" fmla="*/ 431135 h 486311"/>
                <a:gd name="connsiteX9" fmla="*/ 106877 w 381659"/>
                <a:gd name="connsiteY9" fmla="*/ 385370 h 486311"/>
                <a:gd name="connsiteX10" fmla="*/ 0 w 381659"/>
                <a:gd name="connsiteY10" fmla="*/ 355682 h 486311"/>
                <a:gd name="connsiteX0" fmla="*/ 0 w 354668"/>
                <a:gd name="connsiteY0" fmla="*/ 354310 h 484939"/>
                <a:gd name="connsiteX1" fmla="*/ 29688 w 354668"/>
                <a:gd name="connsiteY1" fmla="*/ 205868 h 484939"/>
                <a:gd name="connsiteX2" fmla="*/ 139325 w 354668"/>
                <a:gd name="connsiteY2" fmla="*/ 43473 h 484939"/>
                <a:gd name="connsiteX3" fmla="*/ 261257 w 354668"/>
                <a:gd name="connsiteY3" fmla="*/ 3988 h 484939"/>
                <a:gd name="connsiteX4" fmla="*/ 324783 w 354668"/>
                <a:gd name="connsiteY4" fmla="*/ 119187 h 484939"/>
                <a:gd name="connsiteX5" fmla="*/ 351032 w 354668"/>
                <a:gd name="connsiteY5" fmla="*/ 299064 h 484939"/>
                <a:gd name="connsiteX6" fmla="*/ 354444 w 354668"/>
                <a:gd name="connsiteY6" fmla="*/ 484939 h 484939"/>
                <a:gd name="connsiteX7" fmla="*/ 268824 w 354668"/>
                <a:gd name="connsiteY7" fmla="*/ 484939 h 484939"/>
                <a:gd name="connsiteX8" fmla="*/ 189143 w 354668"/>
                <a:gd name="connsiteY8" fmla="*/ 429763 h 484939"/>
                <a:gd name="connsiteX9" fmla="*/ 106877 w 354668"/>
                <a:gd name="connsiteY9" fmla="*/ 383998 h 484939"/>
                <a:gd name="connsiteX10" fmla="*/ 0 w 354668"/>
                <a:gd name="connsiteY10" fmla="*/ 354310 h 484939"/>
                <a:gd name="connsiteX0" fmla="*/ 0 w 354668"/>
                <a:gd name="connsiteY0" fmla="*/ 357869 h 488498"/>
                <a:gd name="connsiteX1" fmla="*/ 29688 w 354668"/>
                <a:gd name="connsiteY1" fmla="*/ 209427 h 488498"/>
                <a:gd name="connsiteX2" fmla="*/ 139325 w 354668"/>
                <a:gd name="connsiteY2" fmla="*/ 47032 h 488498"/>
                <a:gd name="connsiteX3" fmla="*/ 237439 w 354668"/>
                <a:gd name="connsiteY3" fmla="*/ 3559 h 488498"/>
                <a:gd name="connsiteX4" fmla="*/ 324783 w 354668"/>
                <a:gd name="connsiteY4" fmla="*/ 122746 h 488498"/>
                <a:gd name="connsiteX5" fmla="*/ 351032 w 354668"/>
                <a:gd name="connsiteY5" fmla="*/ 302623 h 488498"/>
                <a:gd name="connsiteX6" fmla="*/ 354444 w 354668"/>
                <a:gd name="connsiteY6" fmla="*/ 488498 h 488498"/>
                <a:gd name="connsiteX7" fmla="*/ 268824 w 354668"/>
                <a:gd name="connsiteY7" fmla="*/ 488498 h 488498"/>
                <a:gd name="connsiteX8" fmla="*/ 189143 w 354668"/>
                <a:gd name="connsiteY8" fmla="*/ 433322 h 488498"/>
                <a:gd name="connsiteX9" fmla="*/ 106877 w 354668"/>
                <a:gd name="connsiteY9" fmla="*/ 387557 h 488498"/>
                <a:gd name="connsiteX10" fmla="*/ 0 w 354668"/>
                <a:gd name="connsiteY10" fmla="*/ 357869 h 488498"/>
                <a:gd name="connsiteX0" fmla="*/ 0 w 354668"/>
                <a:gd name="connsiteY0" fmla="*/ 355263 h 485892"/>
                <a:gd name="connsiteX1" fmla="*/ 29688 w 354668"/>
                <a:gd name="connsiteY1" fmla="*/ 206821 h 485892"/>
                <a:gd name="connsiteX2" fmla="*/ 118910 w 354668"/>
                <a:gd name="connsiteY2" fmla="*/ 71630 h 485892"/>
                <a:gd name="connsiteX3" fmla="*/ 237439 w 354668"/>
                <a:gd name="connsiteY3" fmla="*/ 953 h 485892"/>
                <a:gd name="connsiteX4" fmla="*/ 324783 w 354668"/>
                <a:gd name="connsiteY4" fmla="*/ 120140 h 485892"/>
                <a:gd name="connsiteX5" fmla="*/ 351032 w 354668"/>
                <a:gd name="connsiteY5" fmla="*/ 300017 h 485892"/>
                <a:gd name="connsiteX6" fmla="*/ 354444 w 354668"/>
                <a:gd name="connsiteY6" fmla="*/ 485892 h 485892"/>
                <a:gd name="connsiteX7" fmla="*/ 268824 w 354668"/>
                <a:gd name="connsiteY7" fmla="*/ 485892 h 485892"/>
                <a:gd name="connsiteX8" fmla="*/ 189143 w 354668"/>
                <a:gd name="connsiteY8" fmla="*/ 430716 h 485892"/>
                <a:gd name="connsiteX9" fmla="*/ 106877 w 354668"/>
                <a:gd name="connsiteY9" fmla="*/ 384951 h 485892"/>
                <a:gd name="connsiteX10" fmla="*/ 0 w 354668"/>
                <a:gd name="connsiteY10" fmla="*/ 355263 h 485892"/>
                <a:gd name="connsiteX0" fmla="*/ 0 w 354668"/>
                <a:gd name="connsiteY0" fmla="*/ 335453 h 466082"/>
                <a:gd name="connsiteX1" fmla="*/ 29688 w 354668"/>
                <a:gd name="connsiteY1" fmla="*/ 187011 h 466082"/>
                <a:gd name="connsiteX2" fmla="*/ 118910 w 354668"/>
                <a:gd name="connsiteY2" fmla="*/ 51820 h 466082"/>
                <a:gd name="connsiteX3" fmla="*/ 240843 w 354668"/>
                <a:gd name="connsiteY3" fmla="*/ 1543 h 466082"/>
                <a:gd name="connsiteX4" fmla="*/ 324783 w 354668"/>
                <a:gd name="connsiteY4" fmla="*/ 100330 h 466082"/>
                <a:gd name="connsiteX5" fmla="*/ 351032 w 354668"/>
                <a:gd name="connsiteY5" fmla="*/ 280207 h 466082"/>
                <a:gd name="connsiteX6" fmla="*/ 354444 w 354668"/>
                <a:gd name="connsiteY6" fmla="*/ 466082 h 466082"/>
                <a:gd name="connsiteX7" fmla="*/ 268824 w 354668"/>
                <a:gd name="connsiteY7" fmla="*/ 466082 h 466082"/>
                <a:gd name="connsiteX8" fmla="*/ 189143 w 354668"/>
                <a:gd name="connsiteY8" fmla="*/ 410906 h 466082"/>
                <a:gd name="connsiteX9" fmla="*/ 106877 w 354668"/>
                <a:gd name="connsiteY9" fmla="*/ 365141 h 466082"/>
                <a:gd name="connsiteX10" fmla="*/ 0 w 354668"/>
                <a:gd name="connsiteY10" fmla="*/ 335453 h 46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4668" h="466082">
                  <a:moveTo>
                    <a:pt x="0" y="335453"/>
                  </a:moveTo>
                  <a:cubicBezTo>
                    <a:pt x="14844" y="261232"/>
                    <a:pt x="9870" y="234283"/>
                    <a:pt x="29688" y="187011"/>
                  </a:cubicBezTo>
                  <a:cubicBezTo>
                    <a:pt x="49506" y="139739"/>
                    <a:pt x="80315" y="85467"/>
                    <a:pt x="118910" y="51820"/>
                  </a:cubicBezTo>
                  <a:cubicBezTo>
                    <a:pt x="157505" y="18173"/>
                    <a:pt x="206531" y="-6542"/>
                    <a:pt x="240843" y="1543"/>
                  </a:cubicBezTo>
                  <a:cubicBezTo>
                    <a:pt x="275155" y="9628"/>
                    <a:pt x="299053" y="44912"/>
                    <a:pt x="324783" y="100330"/>
                  </a:cubicBezTo>
                  <a:cubicBezTo>
                    <a:pt x="336937" y="165961"/>
                    <a:pt x="346088" y="219248"/>
                    <a:pt x="351032" y="280207"/>
                  </a:cubicBezTo>
                  <a:cubicBezTo>
                    <a:pt x="355976" y="341166"/>
                    <a:pt x="354444" y="391861"/>
                    <a:pt x="354444" y="466082"/>
                  </a:cubicBezTo>
                  <a:lnTo>
                    <a:pt x="268824" y="466082"/>
                  </a:lnTo>
                  <a:lnTo>
                    <a:pt x="189143" y="410906"/>
                  </a:lnTo>
                  <a:lnTo>
                    <a:pt x="106877" y="365141"/>
                  </a:lnTo>
                  <a:lnTo>
                    <a:pt x="0" y="335453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0" y="4864"/>
              <a:ext cx="764598" cy="1262407"/>
            </a:xfrm>
            <a:custGeom>
              <a:avLst/>
              <a:gdLst>
                <a:gd name="connsiteX0" fmla="*/ 0 w 415636"/>
                <a:gd name="connsiteY0" fmla="*/ 350322 h 480951"/>
                <a:gd name="connsiteX1" fmla="*/ 29688 w 415636"/>
                <a:gd name="connsiteY1" fmla="*/ 201880 h 480951"/>
                <a:gd name="connsiteX2" fmla="*/ 142503 w 415636"/>
                <a:gd name="connsiteY2" fmla="*/ 71252 h 480951"/>
                <a:gd name="connsiteX3" fmla="*/ 261257 w 415636"/>
                <a:gd name="connsiteY3" fmla="*/ 0 h 480951"/>
                <a:gd name="connsiteX4" fmla="*/ 391885 w 415636"/>
                <a:gd name="connsiteY4" fmla="*/ 59377 h 480951"/>
                <a:gd name="connsiteX5" fmla="*/ 415636 w 415636"/>
                <a:gd name="connsiteY5" fmla="*/ 332509 h 480951"/>
                <a:gd name="connsiteX6" fmla="*/ 415636 w 415636"/>
                <a:gd name="connsiteY6" fmla="*/ 480951 h 480951"/>
                <a:gd name="connsiteX7" fmla="*/ 302820 w 415636"/>
                <a:gd name="connsiteY7" fmla="*/ 480951 h 480951"/>
                <a:gd name="connsiteX8" fmla="*/ 195942 w 415636"/>
                <a:gd name="connsiteY8" fmla="*/ 439387 h 480951"/>
                <a:gd name="connsiteX9" fmla="*/ 106877 w 415636"/>
                <a:gd name="connsiteY9" fmla="*/ 380010 h 480951"/>
                <a:gd name="connsiteX10" fmla="*/ 0 w 415636"/>
                <a:gd name="connsiteY10" fmla="*/ 350322 h 480951"/>
                <a:gd name="connsiteX0" fmla="*/ 0 w 415636"/>
                <a:gd name="connsiteY0" fmla="*/ 350322 h 480951"/>
                <a:gd name="connsiteX1" fmla="*/ 29688 w 415636"/>
                <a:gd name="connsiteY1" fmla="*/ 201880 h 480951"/>
                <a:gd name="connsiteX2" fmla="*/ 142503 w 415636"/>
                <a:gd name="connsiteY2" fmla="*/ 71252 h 480951"/>
                <a:gd name="connsiteX3" fmla="*/ 261257 w 415636"/>
                <a:gd name="connsiteY3" fmla="*/ 0 h 480951"/>
                <a:gd name="connsiteX4" fmla="*/ 379175 w 415636"/>
                <a:gd name="connsiteY4" fmla="*/ 135617 h 480951"/>
                <a:gd name="connsiteX5" fmla="*/ 415636 w 415636"/>
                <a:gd name="connsiteY5" fmla="*/ 332509 h 480951"/>
                <a:gd name="connsiteX6" fmla="*/ 415636 w 415636"/>
                <a:gd name="connsiteY6" fmla="*/ 480951 h 480951"/>
                <a:gd name="connsiteX7" fmla="*/ 302820 w 415636"/>
                <a:gd name="connsiteY7" fmla="*/ 480951 h 480951"/>
                <a:gd name="connsiteX8" fmla="*/ 195942 w 415636"/>
                <a:gd name="connsiteY8" fmla="*/ 439387 h 480951"/>
                <a:gd name="connsiteX9" fmla="*/ 106877 w 415636"/>
                <a:gd name="connsiteY9" fmla="*/ 380010 h 480951"/>
                <a:gd name="connsiteX10" fmla="*/ 0 w 415636"/>
                <a:gd name="connsiteY10" fmla="*/ 350322 h 480951"/>
                <a:gd name="connsiteX0" fmla="*/ 0 w 415636"/>
                <a:gd name="connsiteY0" fmla="*/ 350322 h 480951"/>
                <a:gd name="connsiteX1" fmla="*/ 29688 w 415636"/>
                <a:gd name="connsiteY1" fmla="*/ 201880 h 480951"/>
                <a:gd name="connsiteX2" fmla="*/ 139325 w 415636"/>
                <a:gd name="connsiteY2" fmla="*/ 39485 h 480951"/>
                <a:gd name="connsiteX3" fmla="*/ 261257 w 415636"/>
                <a:gd name="connsiteY3" fmla="*/ 0 h 480951"/>
                <a:gd name="connsiteX4" fmla="*/ 379175 w 415636"/>
                <a:gd name="connsiteY4" fmla="*/ 135617 h 480951"/>
                <a:gd name="connsiteX5" fmla="*/ 415636 w 415636"/>
                <a:gd name="connsiteY5" fmla="*/ 332509 h 480951"/>
                <a:gd name="connsiteX6" fmla="*/ 415636 w 415636"/>
                <a:gd name="connsiteY6" fmla="*/ 480951 h 480951"/>
                <a:gd name="connsiteX7" fmla="*/ 302820 w 415636"/>
                <a:gd name="connsiteY7" fmla="*/ 480951 h 480951"/>
                <a:gd name="connsiteX8" fmla="*/ 195942 w 415636"/>
                <a:gd name="connsiteY8" fmla="*/ 439387 h 480951"/>
                <a:gd name="connsiteX9" fmla="*/ 106877 w 415636"/>
                <a:gd name="connsiteY9" fmla="*/ 380010 h 480951"/>
                <a:gd name="connsiteX10" fmla="*/ 0 w 415636"/>
                <a:gd name="connsiteY10" fmla="*/ 350322 h 480951"/>
                <a:gd name="connsiteX0" fmla="*/ 0 w 415636"/>
                <a:gd name="connsiteY0" fmla="*/ 355682 h 486311"/>
                <a:gd name="connsiteX1" fmla="*/ 29688 w 415636"/>
                <a:gd name="connsiteY1" fmla="*/ 207240 h 486311"/>
                <a:gd name="connsiteX2" fmla="*/ 139325 w 415636"/>
                <a:gd name="connsiteY2" fmla="*/ 44845 h 486311"/>
                <a:gd name="connsiteX3" fmla="*/ 261257 w 415636"/>
                <a:gd name="connsiteY3" fmla="*/ 5360 h 486311"/>
                <a:gd name="connsiteX4" fmla="*/ 379175 w 415636"/>
                <a:gd name="connsiteY4" fmla="*/ 140977 h 486311"/>
                <a:gd name="connsiteX5" fmla="*/ 415636 w 415636"/>
                <a:gd name="connsiteY5" fmla="*/ 337869 h 486311"/>
                <a:gd name="connsiteX6" fmla="*/ 415636 w 415636"/>
                <a:gd name="connsiteY6" fmla="*/ 486311 h 486311"/>
                <a:gd name="connsiteX7" fmla="*/ 302820 w 415636"/>
                <a:gd name="connsiteY7" fmla="*/ 486311 h 486311"/>
                <a:gd name="connsiteX8" fmla="*/ 195942 w 415636"/>
                <a:gd name="connsiteY8" fmla="*/ 444747 h 486311"/>
                <a:gd name="connsiteX9" fmla="*/ 106877 w 415636"/>
                <a:gd name="connsiteY9" fmla="*/ 385370 h 486311"/>
                <a:gd name="connsiteX10" fmla="*/ 0 w 415636"/>
                <a:gd name="connsiteY10" fmla="*/ 355682 h 486311"/>
                <a:gd name="connsiteX0" fmla="*/ 4117 w 419753"/>
                <a:gd name="connsiteY0" fmla="*/ 355682 h 486311"/>
                <a:gd name="connsiteX1" fmla="*/ 33805 w 419753"/>
                <a:gd name="connsiteY1" fmla="*/ 207240 h 486311"/>
                <a:gd name="connsiteX2" fmla="*/ 143442 w 419753"/>
                <a:gd name="connsiteY2" fmla="*/ 44845 h 486311"/>
                <a:gd name="connsiteX3" fmla="*/ 265374 w 419753"/>
                <a:gd name="connsiteY3" fmla="*/ 5360 h 486311"/>
                <a:gd name="connsiteX4" fmla="*/ 383292 w 419753"/>
                <a:gd name="connsiteY4" fmla="*/ 140977 h 486311"/>
                <a:gd name="connsiteX5" fmla="*/ 419753 w 419753"/>
                <a:gd name="connsiteY5" fmla="*/ 337869 h 486311"/>
                <a:gd name="connsiteX6" fmla="*/ 419753 w 419753"/>
                <a:gd name="connsiteY6" fmla="*/ 486311 h 486311"/>
                <a:gd name="connsiteX7" fmla="*/ 306937 w 419753"/>
                <a:gd name="connsiteY7" fmla="*/ 486311 h 486311"/>
                <a:gd name="connsiteX8" fmla="*/ 200059 w 419753"/>
                <a:gd name="connsiteY8" fmla="*/ 444747 h 486311"/>
                <a:gd name="connsiteX9" fmla="*/ 110994 w 419753"/>
                <a:gd name="connsiteY9" fmla="*/ 385370 h 486311"/>
                <a:gd name="connsiteX10" fmla="*/ 4117 w 419753"/>
                <a:gd name="connsiteY10" fmla="*/ 355682 h 486311"/>
                <a:gd name="connsiteX0" fmla="*/ 0 w 415636"/>
                <a:gd name="connsiteY0" fmla="*/ 355682 h 486311"/>
                <a:gd name="connsiteX1" fmla="*/ 29688 w 415636"/>
                <a:gd name="connsiteY1" fmla="*/ 207240 h 486311"/>
                <a:gd name="connsiteX2" fmla="*/ 139325 w 415636"/>
                <a:gd name="connsiteY2" fmla="*/ 44845 h 486311"/>
                <a:gd name="connsiteX3" fmla="*/ 261257 w 415636"/>
                <a:gd name="connsiteY3" fmla="*/ 5360 h 486311"/>
                <a:gd name="connsiteX4" fmla="*/ 379175 w 415636"/>
                <a:gd name="connsiteY4" fmla="*/ 140977 h 486311"/>
                <a:gd name="connsiteX5" fmla="*/ 415636 w 415636"/>
                <a:gd name="connsiteY5" fmla="*/ 337869 h 486311"/>
                <a:gd name="connsiteX6" fmla="*/ 415636 w 415636"/>
                <a:gd name="connsiteY6" fmla="*/ 486311 h 486311"/>
                <a:gd name="connsiteX7" fmla="*/ 302820 w 415636"/>
                <a:gd name="connsiteY7" fmla="*/ 486311 h 486311"/>
                <a:gd name="connsiteX8" fmla="*/ 195942 w 415636"/>
                <a:gd name="connsiteY8" fmla="*/ 444747 h 486311"/>
                <a:gd name="connsiteX9" fmla="*/ 106877 w 415636"/>
                <a:gd name="connsiteY9" fmla="*/ 385370 h 486311"/>
                <a:gd name="connsiteX10" fmla="*/ 0 w 415636"/>
                <a:gd name="connsiteY10" fmla="*/ 355682 h 486311"/>
                <a:gd name="connsiteX0" fmla="*/ 0 w 427375"/>
                <a:gd name="connsiteY0" fmla="*/ 355682 h 486311"/>
                <a:gd name="connsiteX1" fmla="*/ 29688 w 427375"/>
                <a:gd name="connsiteY1" fmla="*/ 207240 h 486311"/>
                <a:gd name="connsiteX2" fmla="*/ 139325 w 427375"/>
                <a:gd name="connsiteY2" fmla="*/ 44845 h 486311"/>
                <a:gd name="connsiteX3" fmla="*/ 261257 w 427375"/>
                <a:gd name="connsiteY3" fmla="*/ 5360 h 486311"/>
                <a:gd name="connsiteX4" fmla="*/ 379175 w 427375"/>
                <a:gd name="connsiteY4" fmla="*/ 140977 h 486311"/>
                <a:gd name="connsiteX5" fmla="*/ 415636 w 427375"/>
                <a:gd name="connsiteY5" fmla="*/ 337869 h 486311"/>
                <a:gd name="connsiteX6" fmla="*/ 415636 w 427375"/>
                <a:gd name="connsiteY6" fmla="*/ 486311 h 486311"/>
                <a:gd name="connsiteX7" fmla="*/ 302820 w 427375"/>
                <a:gd name="connsiteY7" fmla="*/ 486311 h 486311"/>
                <a:gd name="connsiteX8" fmla="*/ 195942 w 427375"/>
                <a:gd name="connsiteY8" fmla="*/ 444747 h 486311"/>
                <a:gd name="connsiteX9" fmla="*/ 106877 w 427375"/>
                <a:gd name="connsiteY9" fmla="*/ 385370 h 486311"/>
                <a:gd name="connsiteX10" fmla="*/ 0 w 427375"/>
                <a:gd name="connsiteY10" fmla="*/ 355682 h 486311"/>
                <a:gd name="connsiteX0" fmla="*/ 0 w 421037"/>
                <a:gd name="connsiteY0" fmla="*/ 355682 h 486311"/>
                <a:gd name="connsiteX1" fmla="*/ 29688 w 421037"/>
                <a:gd name="connsiteY1" fmla="*/ 207240 h 486311"/>
                <a:gd name="connsiteX2" fmla="*/ 139325 w 421037"/>
                <a:gd name="connsiteY2" fmla="*/ 44845 h 486311"/>
                <a:gd name="connsiteX3" fmla="*/ 261257 w 421037"/>
                <a:gd name="connsiteY3" fmla="*/ 5360 h 486311"/>
                <a:gd name="connsiteX4" fmla="*/ 379175 w 421037"/>
                <a:gd name="connsiteY4" fmla="*/ 140977 h 486311"/>
                <a:gd name="connsiteX5" fmla="*/ 415636 w 421037"/>
                <a:gd name="connsiteY5" fmla="*/ 337869 h 486311"/>
                <a:gd name="connsiteX6" fmla="*/ 415636 w 421037"/>
                <a:gd name="connsiteY6" fmla="*/ 486311 h 486311"/>
                <a:gd name="connsiteX7" fmla="*/ 302820 w 421037"/>
                <a:gd name="connsiteY7" fmla="*/ 486311 h 486311"/>
                <a:gd name="connsiteX8" fmla="*/ 195942 w 421037"/>
                <a:gd name="connsiteY8" fmla="*/ 444747 h 486311"/>
                <a:gd name="connsiteX9" fmla="*/ 106877 w 421037"/>
                <a:gd name="connsiteY9" fmla="*/ 385370 h 486311"/>
                <a:gd name="connsiteX10" fmla="*/ 0 w 421037"/>
                <a:gd name="connsiteY10" fmla="*/ 355682 h 486311"/>
                <a:gd name="connsiteX0" fmla="*/ 0 w 421037"/>
                <a:gd name="connsiteY0" fmla="*/ 355682 h 486311"/>
                <a:gd name="connsiteX1" fmla="*/ 29688 w 421037"/>
                <a:gd name="connsiteY1" fmla="*/ 207240 h 486311"/>
                <a:gd name="connsiteX2" fmla="*/ 139325 w 421037"/>
                <a:gd name="connsiteY2" fmla="*/ 44845 h 486311"/>
                <a:gd name="connsiteX3" fmla="*/ 261257 w 421037"/>
                <a:gd name="connsiteY3" fmla="*/ 5360 h 486311"/>
                <a:gd name="connsiteX4" fmla="*/ 379175 w 421037"/>
                <a:gd name="connsiteY4" fmla="*/ 140977 h 486311"/>
                <a:gd name="connsiteX5" fmla="*/ 415636 w 421037"/>
                <a:gd name="connsiteY5" fmla="*/ 337869 h 486311"/>
                <a:gd name="connsiteX6" fmla="*/ 415636 w 421037"/>
                <a:gd name="connsiteY6" fmla="*/ 486311 h 486311"/>
                <a:gd name="connsiteX7" fmla="*/ 302820 w 421037"/>
                <a:gd name="connsiteY7" fmla="*/ 486311 h 486311"/>
                <a:gd name="connsiteX8" fmla="*/ 189143 w 421037"/>
                <a:gd name="connsiteY8" fmla="*/ 431135 h 486311"/>
                <a:gd name="connsiteX9" fmla="*/ 106877 w 421037"/>
                <a:gd name="connsiteY9" fmla="*/ 385370 h 486311"/>
                <a:gd name="connsiteX10" fmla="*/ 0 w 421037"/>
                <a:gd name="connsiteY10" fmla="*/ 355682 h 486311"/>
                <a:gd name="connsiteX0" fmla="*/ 0 w 421037"/>
                <a:gd name="connsiteY0" fmla="*/ 355682 h 486311"/>
                <a:gd name="connsiteX1" fmla="*/ 29688 w 421037"/>
                <a:gd name="connsiteY1" fmla="*/ 207240 h 486311"/>
                <a:gd name="connsiteX2" fmla="*/ 139325 w 421037"/>
                <a:gd name="connsiteY2" fmla="*/ 44845 h 486311"/>
                <a:gd name="connsiteX3" fmla="*/ 261257 w 421037"/>
                <a:gd name="connsiteY3" fmla="*/ 5360 h 486311"/>
                <a:gd name="connsiteX4" fmla="*/ 379175 w 421037"/>
                <a:gd name="connsiteY4" fmla="*/ 140977 h 486311"/>
                <a:gd name="connsiteX5" fmla="*/ 415636 w 421037"/>
                <a:gd name="connsiteY5" fmla="*/ 337869 h 486311"/>
                <a:gd name="connsiteX6" fmla="*/ 415636 w 421037"/>
                <a:gd name="connsiteY6" fmla="*/ 486311 h 486311"/>
                <a:gd name="connsiteX7" fmla="*/ 268824 w 421037"/>
                <a:gd name="connsiteY7" fmla="*/ 486311 h 486311"/>
                <a:gd name="connsiteX8" fmla="*/ 189143 w 421037"/>
                <a:gd name="connsiteY8" fmla="*/ 431135 h 486311"/>
                <a:gd name="connsiteX9" fmla="*/ 106877 w 421037"/>
                <a:gd name="connsiteY9" fmla="*/ 385370 h 486311"/>
                <a:gd name="connsiteX10" fmla="*/ 0 w 421037"/>
                <a:gd name="connsiteY10" fmla="*/ 355682 h 486311"/>
                <a:gd name="connsiteX0" fmla="*/ 0 w 416040"/>
                <a:gd name="connsiteY0" fmla="*/ 355682 h 486311"/>
                <a:gd name="connsiteX1" fmla="*/ 29688 w 416040"/>
                <a:gd name="connsiteY1" fmla="*/ 207240 h 486311"/>
                <a:gd name="connsiteX2" fmla="*/ 139325 w 416040"/>
                <a:gd name="connsiteY2" fmla="*/ 44845 h 486311"/>
                <a:gd name="connsiteX3" fmla="*/ 261257 w 416040"/>
                <a:gd name="connsiteY3" fmla="*/ 5360 h 486311"/>
                <a:gd name="connsiteX4" fmla="*/ 379175 w 416040"/>
                <a:gd name="connsiteY4" fmla="*/ 140977 h 486311"/>
                <a:gd name="connsiteX5" fmla="*/ 415636 w 416040"/>
                <a:gd name="connsiteY5" fmla="*/ 337869 h 486311"/>
                <a:gd name="connsiteX6" fmla="*/ 354444 w 416040"/>
                <a:gd name="connsiteY6" fmla="*/ 486311 h 486311"/>
                <a:gd name="connsiteX7" fmla="*/ 268824 w 416040"/>
                <a:gd name="connsiteY7" fmla="*/ 486311 h 486311"/>
                <a:gd name="connsiteX8" fmla="*/ 189143 w 416040"/>
                <a:gd name="connsiteY8" fmla="*/ 431135 h 486311"/>
                <a:gd name="connsiteX9" fmla="*/ 106877 w 416040"/>
                <a:gd name="connsiteY9" fmla="*/ 385370 h 486311"/>
                <a:gd name="connsiteX10" fmla="*/ 0 w 416040"/>
                <a:gd name="connsiteY10" fmla="*/ 355682 h 486311"/>
                <a:gd name="connsiteX0" fmla="*/ 0 w 381659"/>
                <a:gd name="connsiteY0" fmla="*/ 355682 h 486311"/>
                <a:gd name="connsiteX1" fmla="*/ 29688 w 381659"/>
                <a:gd name="connsiteY1" fmla="*/ 207240 h 486311"/>
                <a:gd name="connsiteX2" fmla="*/ 139325 w 381659"/>
                <a:gd name="connsiteY2" fmla="*/ 44845 h 486311"/>
                <a:gd name="connsiteX3" fmla="*/ 261257 w 381659"/>
                <a:gd name="connsiteY3" fmla="*/ 5360 h 486311"/>
                <a:gd name="connsiteX4" fmla="*/ 379175 w 381659"/>
                <a:gd name="connsiteY4" fmla="*/ 140977 h 486311"/>
                <a:gd name="connsiteX5" fmla="*/ 351032 w 381659"/>
                <a:gd name="connsiteY5" fmla="*/ 300436 h 486311"/>
                <a:gd name="connsiteX6" fmla="*/ 354444 w 381659"/>
                <a:gd name="connsiteY6" fmla="*/ 486311 h 486311"/>
                <a:gd name="connsiteX7" fmla="*/ 268824 w 381659"/>
                <a:gd name="connsiteY7" fmla="*/ 486311 h 486311"/>
                <a:gd name="connsiteX8" fmla="*/ 189143 w 381659"/>
                <a:gd name="connsiteY8" fmla="*/ 431135 h 486311"/>
                <a:gd name="connsiteX9" fmla="*/ 106877 w 381659"/>
                <a:gd name="connsiteY9" fmla="*/ 385370 h 486311"/>
                <a:gd name="connsiteX10" fmla="*/ 0 w 381659"/>
                <a:gd name="connsiteY10" fmla="*/ 355682 h 486311"/>
                <a:gd name="connsiteX0" fmla="*/ 0 w 354668"/>
                <a:gd name="connsiteY0" fmla="*/ 354310 h 484939"/>
                <a:gd name="connsiteX1" fmla="*/ 29688 w 354668"/>
                <a:gd name="connsiteY1" fmla="*/ 205868 h 484939"/>
                <a:gd name="connsiteX2" fmla="*/ 139325 w 354668"/>
                <a:gd name="connsiteY2" fmla="*/ 43473 h 484939"/>
                <a:gd name="connsiteX3" fmla="*/ 261257 w 354668"/>
                <a:gd name="connsiteY3" fmla="*/ 3988 h 484939"/>
                <a:gd name="connsiteX4" fmla="*/ 324783 w 354668"/>
                <a:gd name="connsiteY4" fmla="*/ 119187 h 484939"/>
                <a:gd name="connsiteX5" fmla="*/ 351032 w 354668"/>
                <a:gd name="connsiteY5" fmla="*/ 299064 h 484939"/>
                <a:gd name="connsiteX6" fmla="*/ 354444 w 354668"/>
                <a:gd name="connsiteY6" fmla="*/ 484939 h 484939"/>
                <a:gd name="connsiteX7" fmla="*/ 268824 w 354668"/>
                <a:gd name="connsiteY7" fmla="*/ 484939 h 484939"/>
                <a:gd name="connsiteX8" fmla="*/ 189143 w 354668"/>
                <a:gd name="connsiteY8" fmla="*/ 429763 h 484939"/>
                <a:gd name="connsiteX9" fmla="*/ 106877 w 354668"/>
                <a:gd name="connsiteY9" fmla="*/ 383998 h 484939"/>
                <a:gd name="connsiteX10" fmla="*/ 0 w 354668"/>
                <a:gd name="connsiteY10" fmla="*/ 354310 h 484939"/>
                <a:gd name="connsiteX0" fmla="*/ 0 w 354668"/>
                <a:gd name="connsiteY0" fmla="*/ 357869 h 488498"/>
                <a:gd name="connsiteX1" fmla="*/ 29688 w 354668"/>
                <a:gd name="connsiteY1" fmla="*/ 209427 h 488498"/>
                <a:gd name="connsiteX2" fmla="*/ 139325 w 354668"/>
                <a:gd name="connsiteY2" fmla="*/ 47032 h 488498"/>
                <a:gd name="connsiteX3" fmla="*/ 237439 w 354668"/>
                <a:gd name="connsiteY3" fmla="*/ 3559 h 488498"/>
                <a:gd name="connsiteX4" fmla="*/ 324783 w 354668"/>
                <a:gd name="connsiteY4" fmla="*/ 122746 h 488498"/>
                <a:gd name="connsiteX5" fmla="*/ 351032 w 354668"/>
                <a:gd name="connsiteY5" fmla="*/ 302623 h 488498"/>
                <a:gd name="connsiteX6" fmla="*/ 354444 w 354668"/>
                <a:gd name="connsiteY6" fmla="*/ 488498 h 488498"/>
                <a:gd name="connsiteX7" fmla="*/ 268824 w 354668"/>
                <a:gd name="connsiteY7" fmla="*/ 488498 h 488498"/>
                <a:gd name="connsiteX8" fmla="*/ 189143 w 354668"/>
                <a:gd name="connsiteY8" fmla="*/ 433322 h 488498"/>
                <a:gd name="connsiteX9" fmla="*/ 106877 w 354668"/>
                <a:gd name="connsiteY9" fmla="*/ 387557 h 488498"/>
                <a:gd name="connsiteX10" fmla="*/ 0 w 354668"/>
                <a:gd name="connsiteY10" fmla="*/ 357869 h 488498"/>
                <a:gd name="connsiteX0" fmla="*/ 0 w 354668"/>
                <a:gd name="connsiteY0" fmla="*/ 355263 h 485892"/>
                <a:gd name="connsiteX1" fmla="*/ 29688 w 354668"/>
                <a:gd name="connsiteY1" fmla="*/ 206821 h 485892"/>
                <a:gd name="connsiteX2" fmla="*/ 118910 w 354668"/>
                <a:gd name="connsiteY2" fmla="*/ 71630 h 485892"/>
                <a:gd name="connsiteX3" fmla="*/ 237439 w 354668"/>
                <a:gd name="connsiteY3" fmla="*/ 953 h 485892"/>
                <a:gd name="connsiteX4" fmla="*/ 324783 w 354668"/>
                <a:gd name="connsiteY4" fmla="*/ 120140 h 485892"/>
                <a:gd name="connsiteX5" fmla="*/ 351032 w 354668"/>
                <a:gd name="connsiteY5" fmla="*/ 300017 h 485892"/>
                <a:gd name="connsiteX6" fmla="*/ 354444 w 354668"/>
                <a:gd name="connsiteY6" fmla="*/ 485892 h 485892"/>
                <a:gd name="connsiteX7" fmla="*/ 268824 w 354668"/>
                <a:gd name="connsiteY7" fmla="*/ 485892 h 485892"/>
                <a:gd name="connsiteX8" fmla="*/ 189143 w 354668"/>
                <a:gd name="connsiteY8" fmla="*/ 430716 h 485892"/>
                <a:gd name="connsiteX9" fmla="*/ 106877 w 354668"/>
                <a:gd name="connsiteY9" fmla="*/ 384951 h 485892"/>
                <a:gd name="connsiteX10" fmla="*/ 0 w 354668"/>
                <a:gd name="connsiteY10" fmla="*/ 355263 h 485892"/>
                <a:gd name="connsiteX0" fmla="*/ 0 w 354668"/>
                <a:gd name="connsiteY0" fmla="*/ 335453 h 466082"/>
                <a:gd name="connsiteX1" fmla="*/ 29688 w 354668"/>
                <a:gd name="connsiteY1" fmla="*/ 187011 h 466082"/>
                <a:gd name="connsiteX2" fmla="*/ 118910 w 354668"/>
                <a:gd name="connsiteY2" fmla="*/ 51820 h 466082"/>
                <a:gd name="connsiteX3" fmla="*/ 240843 w 354668"/>
                <a:gd name="connsiteY3" fmla="*/ 1543 h 466082"/>
                <a:gd name="connsiteX4" fmla="*/ 324783 w 354668"/>
                <a:gd name="connsiteY4" fmla="*/ 100330 h 466082"/>
                <a:gd name="connsiteX5" fmla="*/ 351032 w 354668"/>
                <a:gd name="connsiteY5" fmla="*/ 280207 h 466082"/>
                <a:gd name="connsiteX6" fmla="*/ 354444 w 354668"/>
                <a:gd name="connsiteY6" fmla="*/ 466082 h 466082"/>
                <a:gd name="connsiteX7" fmla="*/ 268824 w 354668"/>
                <a:gd name="connsiteY7" fmla="*/ 466082 h 466082"/>
                <a:gd name="connsiteX8" fmla="*/ 189143 w 354668"/>
                <a:gd name="connsiteY8" fmla="*/ 410906 h 466082"/>
                <a:gd name="connsiteX9" fmla="*/ 106877 w 354668"/>
                <a:gd name="connsiteY9" fmla="*/ 365141 h 466082"/>
                <a:gd name="connsiteX10" fmla="*/ 0 w 354668"/>
                <a:gd name="connsiteY10" fmla="*/ 335453 h 46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4668" h="466082">
                  <a:moveTo>
                    <a:pt x="0" y="335453"/>
                  </a:moveTo>
                  <a:cubicBezTo>
                    <a:pt x="14844" y="261232"/>
                    <a:pt x="9870" y="234283"/>
                    <a:pt x="29688" y="187011"/>
                  </a:cubicBezTo>
                  <a:cubicBezTo>
                    <a:pt x="49506" y="139739"/>
                    <a:pt x="80315" y="85467"/>
                    <a:pt x="118910" y="51820"/>
                  </a:cubicBezTo>
                  <a:cubicBezTo>
                    <a:pt x="157505" y="18173"/>
                    <a:pt x="206531" y="-6542"/>
                    <a:pt x="240843" y="1543"/>
                  </a:cubicBezTo>
                  <a:cubicBezTo>
                    <a:pt x="275155" y="9628"/>
                    <a:pt x="299053" y="44912"/>
                    <a:pt x="324783" y="100330"/>
                  </a:cubicBezTo>
                  <a:cubicBezTo>
                    <a:pt x="336937" y="165961"/>
                    <a:pt x="346088" y="219248"/>
                    <a:pt x="351032" y="280207"/>
                  </a:cubicBezTo>
                  <a:cubicBezTo>
                    <a:pt x="355976" y="341166"/>
                    <a:pt x="354444" y="391861"/>
                    <a:pt x="354444" y="466082"/>
                  </a:cubicBezTo>
                  <a:lnTo>
                    <a:pt x="268824" y="466082"/>
                  </a:lnTo>
                  <a:lnTo>
                    <a:pt x="189143" y="410906"/>
                  </a:lnTo>
                  <a:lnTo>
                    <a:pt x="106877" y="365141"/>
                  </a:lnTo>
                  <a:lnTo>
                    <a:pt x="0" y="335453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1955259" y="0"/>
              <a:ext cx="764540" cy="1262380"/>
            </a:xfrm>
            <a:custGeom>
              <a:avLst/>
              <a:gdLst>
                <a:gd name="connsiteX0" fmla="*/ 0 w 415636"/>
                <a:gd name="connsiteY0" fmla="*/ 350322 h 480951"/>
                <a:gd name="connsiteX1" fmla="*/ 29688 w 415636"/>
                <a:gd name="connsiteY1" fmla="*/ 201880 h 480951"/>
                <a:gd name="connsiteX2" fmla="*/ 142503 w 415636"/>
                <a:gd name="connsiteY2" fmla="*/ 71252 h 480951"/>
                <a:gd name="connsiteX3" fmla="*/ 261257 w 415636"/>
                <a:gd name="connsiteY3" fmla="*/ 0 h 480951"/>
                <a:gd name="connsiteX4" fmla="*/ 391885 w 415636"/>
                <a:gd name="connsiteY4" fmla="*/ 59377 h 480951"/>
                <a:gd name="connsiteX5" fmla="*/ 415636 w 415636"/>
                <a:gd name="connsiteY5" fmla="*/ 332509 h 480951"/>
                <a:gd name="connsiteX6" fmla="*/ 415636 w 415636"/>
                <a:gd name="connsiteY6" fmla="*/ 480951 h 480951"/>
                <a:gd name="connsiteX7" fmla="*/ 302820 w 415636"/>
                <a:gd name="connsiteY7" fmla="*/ 480951 h 480951"/>
                <a:gd name="connsiteX8" fmla="*/ 195942 w 415636"/>
                <a:gd name="connsiteY8" fmla="*/ 439387 h 480951"/>
                <a:gd name="connsiteX9" fmla="*/ 106877 w 415636"/>
                <a:gd name="connsiteY9" fmla="*/ 380010 h 480951"/>
                <a:gd name="connsiteX10" fmla="*/ 0 w 415636"/>
                <a:gd name="connsiteY10" fmla="*/ 350322 h 480951"/>
                <a:gd name="connsiteX0" fmla="*/ 0 w 415636"/>
                <a:gd name="connsiteY0" fmla="*/ 350322 h 480951"/>
                <a:gd name="connsiteX1" fmla="*/ 29688 w 415636"/>
                <a:gd name="connsiteY1" fmla="*/ 201880 h 480951"/>
                <a:gd name="connsiteX2" fmla="*/ 142503 w 415636"/>
                <a:gd name="connsiteY2" fmla="*/ 71252 h 480951"/>
                <a:gd name="connsiteX3" fmla="*/ 261257 w 415636"/>
                <a:gd name="connsiteY3" fmla="*/ 0 h 480951"/>
                <a:gd name="connsiteX4" fmla="*/ 379175 w 415636"/>
                <a:gd name="connsiteY4" fmla="*/ 135617 h 480951"/>
                <a:gd name="connsiteX5" fmla="*/ 415636 w 415636"/>
                <a:gd name="connsiteY5" fmla="*/ 332509 h 480951"/>
                <a:gd name="connsiteX6" fmla="*/ 415636 w 415636"/>
                <a:gd name="connsiteY6" fmla="*/ 480951 h 480951"/>
                <a:gd name="connsiteX7" fmla="*/ 302820 w 415636"/>
                <a:gd name="connsiteY7" fmla="*/ 480951 h 480951"/>
                <a:gd name="connsiteX8" fmla="*/ 195942 w 415636"/>
                <a:gd name="connsiteY8" fmla="*/ 439387 h 480951"/>
                <a:gd name="connsiteX9" fmla="*/ 106877 w 415636"/>
                <a:gd name="connsiteY9" fmla="*/ 380010 h 480951"/>
                <a:gd name="connsiteX10" fmla="*/ 0 w 415636"/>
                <a:gd name="connsiteY10" fmla="*/ 350322 h 480951"/>
                <a:gd name="connsiteX0" fmla="*/ 0 w 415636"/>
                <a:gd name="connsiteY0" fmla="*/ 350322 h 480951"/>
                <a:gd name="connsiteX1" fmla="*/ 29688 w 415636"/>
                <a:gd name="connsiteY1" fmla="*/ 201880 h 480951"/>
                <a:gd name="connsiteX2" fmla="*/ 139325 w 415636"/>
                <a:gd name="connsiteY2" fmla="*/ 39485 h 480951"/>
                <a:gd name="connsiteX3" fmla="*/ 261257 w 415636"/>
                <a:gd name="connsiteY3" fmla="*/ 0 h 480951"/>
                <a:gd name="connsiteX4" fmla="*/ 379175 w 415636"/>
                <a:gd name="connsiteY4" fmla="*/ 135617 h 480951"/>
                <a:gd name="connsiteX5" fmla="*/ 415636 w 415636"/>
                <a:gd name="connsiteY5" fmla="*/ 332509 h 480951"/>
                <a:gd name="connsiteX6" fmla="*/ 415636 w 415636"/>
                <a:gd name="connsiteY6" fmla="*/ 480951 h 480951"/>
                <a:gd name="connsiteX7" fmla="*/ 302820 w 415636"/>
                <a:gd name="connsiteY7" fmla="*/ 480951 h 480951"/>
                <a:gd name="connsiteX8" fmla="*/ 195942 w 415636"/>
                <a:gd name="connsiteY8" fmla="*/ 439387 h 480951"/>
                <a:gd name="connsiteX9" fmla="*/ 106877 w 415636"/>
                <a:gd name="connsiteY9" fmla="*/ 380010 h 480951"/>
                <a:gd name="connsiteX10" fmla="*/ 0 w 415636"/>
                <a:gd name="connsiteY10" fmla="*/ 350322 h 480951"/>
                <a:gd name="connsiteX0" fmla="*/ 0 w 415636"/>
                <a:gd name="connsiteY0" fmla="*/ 355682 h 486311"/>
                <a:gd name="connsiteX1" fmla="*/ 29688 w 415636"/>
                <a:gd name="connsiteY1" fmla="*/ 207240 h 486311"/>
                <a:gd name="connsiteX2" fmla="*/ 139325 w 415636"/>
                <a:gd name="connsiteY2" fmla="*/ 44845 h 486311"/>
                <a:gd name="connsiteX3" fmla="*/ 261257 w 415636"/>
                <a:gd name="connsiteY3" fmla="*/ 5360 h 486311"/>
                <a:gd name="connsiteX4" fmla="*/ 379175 w 415636"/>
                <a:gd name="connsiteY4" fmla="*/ 140977 h 486311"/>
                <a:gd name="connsiteX5" fmla="*/ 415636 w 415636"/>
                <a:gd name="connsiteY5" fmla="*/ 337869 h 486311"/>
                <a:gd name="connsiteX6" fmla="*/ 415636 w 415636"/>
                <a:gd name="connsiteY6" fmla="*/ 486311 h 486311"/>
                <a:gd name="connsiteX7" fmla="*/ 302820 w 415636"/>
                <a:gd name="connsiteY7" fmla="*/ 486311 h 486311"/>
                <a:gd name="connsiteX8" fmla="*/ 195942 w 415636"/>
                <a:gd name="connsiteY8" fmla="*/ 444747 h 486311"/>
                <a:gd name="connsiteX9" fmla="*/ 106877 w 415636"/>
                <a:gd name="connsiteY9" fmla="*/ 385370 h 486311"/>
                <a:gd name="connsiteX10" fmla="*/ 0 w 415636"/>
                <a:gd name="connsiteY10" fmla="*/ 355682 h 486311"/>
                <a:gd name="connsiteX0" fmla="*/ 4117 w 419753"/>
                <a:gd name="connsiteY0" fmla="*/ 355682 h 486311"/>
                <a:gd name="connsiteX1" fmla="*/ 33805 w 419753"/>
                <a:gd name="connsiteY1" fmla="*/ 207240 h 486311"/>
                <a:gd name="connsiteX2" fmla="*/ 143442 w 419753"/>
                <a:gd name="connsiteY2" fmla="*/ 44845 h 486311"/>
                <a:gd name="connsiteX3" fmla="*/ 265374 w 419753"/>
                <a:gd name="connsiteY3" fmla="*/ 5360 h 486311"/>
                <a:gd name="connsiteX4" fmla="*/ 383292 w 419753"/>
                <a:gd name="connsiteY4" fmla="*/ 140977 h 486311"/>
                <a:gd name="connsiteX5" fmla="*/ 419753 w 419753"/>
                <a:gd name="connsiteY5" fmla="*/ 337869 h 486311"/>
                <a:gd name="connsiteX6" fmla="*/ 419753 w 419753"/>
                <a:gd name="connsiteY6" fmla="*/ 486311 h 486311"/>
                <a:gd name="connsiteX7" fmla="*/ 306937 w 419753"/>
                <a:gd name="connsiteY7" fmla="*/ 486311 h 486311"/>
                <a:gd name="connsiteX8" fmla="*/ 200059 w 419753"/>
                <a:gd name="connsiteY8" fmla="*/ 444747 h 486311"/>
                <a:gd name="connsiteX9" fmla="*/ 110994 w 419753"/>
                <a:gd name="connsiteY9" fmla="*/ 385370 h 486311"/>
                <a:gd name="connsiteX10" fmla="*/ 4117 w 419753"/>
                <a:gd name="connsiteY10" fmla="*/ 355682 h 486311"/>
                <a:gd name="connsiteX0" fmla="*/ 0 w 415636"/>
                <a:gd name="connsiteY0" fmla="*/ 355682 h 486311"/>
                <a:gd name="connsiteX1" fmla="*/ 29688 w 415636"/>
                <a:gd name="connsiteY1" fmla="*/ 207240 h 486311"/>
                <a:gd name="connsiteX2" fmla="*/ 139325 w 415636"/>
                <a:gd name="connsiteY2" fmla="*/ 44845 h 486311"/>
                <a:gd name="connsiteX3" fmla="*/ 261257 w 415636"/>
                <a:gd name="connsiteY3" fmla="*/ 5360 h 486311"/>
                <a:gd name="connsiteX4" fmla="*/ 379175 w 415636"/>
                <a:gd name="connsiteY4" fmla="*/ 140977 h 486311"/>
                <a:gd name="connsiteX5" fmla="*/ 415636 w 415636"/>
                <a:gd name="connsiteY5" fmla="*/ 337869 h 486311"/>
                <a:gd name="connsiteX6" fmla="*/ 415636 w 415636"/>
                <a:gd name="connsiteY6" fmla="*/ 486311 h 486311"/>
                <a:gd name="connsiteX7" fmla="*/ 302820 w 415636"/>
                <a:gd name="connsiteY7" fmla="*/ 486311 h 486311"/>
                <a:gd name="connsiteX8" fmla="*/ 195942 w 415636"/>
                <a:gd name="connsiteY8" fmla="*/ 444747 h 486311"/>
                <a:gd name="connsiteX9" fmla="*/ 106877 w 415636"/>
                <a:gd name="connsiteY9" fmla="*/ 385370 h 486311"/>
                <a:gd name="connsiteX10" fmla="*/ 0 w 415636"/>
                <a:gd name="connsiteY10" fmla="*/ 355682 h 486311"/>
                <a:gd name="connsiteX0" fmla="*/ 0 w 427375"/>
                <a:gd name="connsiteY0" fmla="*/ 355682 h 486311"/>
                <a:gd name="connsiteX1" fmla="*/ 29688 w 427375"/>
                <a:gd name="connsiteY1" fmla="*/ 207240 h 486311"/>
                <a:gd name="connsiteX2" fmla="*/ 139325 w 427375"/>
                <a:gd name="connsiteY2" fmla="*/ 44845 h 486311"/>
                <a:gd name="connsiteX3" fmla="*/ 261257 w 427375"/>
                <a:gd name="connsiteY3" fmla="*/ 5360 h 486311"/>
                <a:gd name="connsiteX4" fmla="*/ 379175 w 427375"/>
                <a:gd name="connsiteY4" fmla="*/ 140977 h 486311"/>
                <a:gd name="connsiteX5" fmla="*/ 415636 w 427375"/>
                <a:gd name="connsiteY5" fmla="*/ 337869 h 486311"/>
                <a:gd name="connsiteX6" fmla="*/ 415636 w 427375"/>
                <a:gd name="connsiteY6" fmla="*/ 486311 h 486311"/>
                <a:gd name="connsiteX7" fmla="*/ 302820 w 427375"/>
                <a:gd name="connsiteY7" fmla="*/ 486311 h 486311"/>
                <a:gd name="connsiteX8" fmla="*/ 195942 w 427375"/>
                <a:gd name="connsiteY8" fmla="*/ 444747 h 486311"/>
                <a:gd name="connsiteX9" fmla="*/ 106877 w 427375"/>
                <a:gd name="connsiteY9" fmla="*/ 385370 h 486311"/>
                <a:gd name="connsiteX10" fmla="*/ 0 w 427375"/>
                <a:gd name="connsiteY10" fmla="*/ 355682 h 486311"/>
                <a:gd name="connsiteX0" fmla="*/ 0 w 421037"/>
                <a:gd name="connsiteY0" fmla="*/ 355682 h 486311"/>
                <a:gd name="connsiteX1" fmla="*/ 29688 w 421037"/>
                <a:gd name="connsiteY1" fmla="*/ 207240 h 486311"/>
                <a:gd name="connsiteX2" fmla="*/ 139325 w 421037"/>
                <a:gd name="connsiteY2" fmla="*/ 44845 h 486311"/>
                <a:gd name="connsiteX3" fmla="*/ 261257 w 421037"/>
                <a:gd name="connsiteY3" fmla="*/ 5360 h 486311"/>
                <a:gd name="connsiteX4" fmla="*/ 379175 w 421037"/>
                <a:gd name="connsiteY4" fmla="*/ 140977 h 486311"/>
                <a:gd name="connsiteX5" fmla="*/ 415636 w 421037"/>
                <a:gd name="connsiteY5" fmla="*/ 337869 h 486311"/>
                <a:gd name="connsiteX6" fmla="*/ 415636 w 421037"/>
                <a:gd name="connsiteY6" fmla="*/ 486311 h 486311"/>
                <a:gd name="connsiteX7" fmla="*/ 302820 w 421037"/>
                <a:gd name="connsiteY7" fmla="*/ 486311 h 486311"/>
                <a:gd name="connsiteX8" fmla="*/ 195942 w 421037"/>
                <a:gd name="connsiteY8" fmla="*/ 444747 h 486311"/>
                <a:gd name="connsiteX9" fmla="*/ 106877 w 421037"/>
                <a:gd name="connsiteY9" fmla="*/ 385370 h 486311"/>
                <a:gd name="connsiteX10" fmla="*/ 0 w 421037"/>
                <a:gd name="connsiteY10" fmla="*/ 355682 h 486311"/>
                <a:gd name="connsiteX0" fmla="*/ 0 w 421037"/>
                <a:gd name="connsiteY0" fmla="*/ 355682 h 486311"/>
                <a:gd name="connsiteX1" fmla="*/ 29688 w 421037"/>
                <a:gd name="connsiteY1" fmla="*/ 207240 h 486311"/>
                <a:gd name="connsiteX2" fmla="*/ 139325 w 421037"/>
                <a:gd name="connsiteY2" fmla="*/ 44845 h 486311"/>
                <a:gd name="connsiteX3" fmla="*/ 261257 w 421037"/>
                <a:gd name="connsiteY3" fmla="*/ 5360 h 486311"/>
                <a:gd name="connsiteX4" fmla="*/ 379175 w 421037"/>
                <a:gd name="connsiteY4" fmla="*/ 140977 h 486311"/>
                <a:gd name="connsiteX5" fmla="*/ 415636 w 421037"/>
                <a:gd name="connsiteY5" fmla="*/ 337869 h 486311"/>
                <a:gd name="connsiteX6" fmla="*/ 415636 w 421037"/>
                <a:gd name="connsiteY6" fmla="*/ 486311 h 486311"/>
                <a:gd name="connsiteX7" fmla="*/ 302820 w 421037"/>
                <a:gd name="connsiteY7" fmla="*/ 486311 h 486311"/>
                <a:gd name="connsiteX8" fmla="*/ 189143 w 421037"/>
                <a:gd name="connsiteY8" fmla="*/ 431135 h 486311"/>
                <a:gd name="connsiteX9" fmla="*/ 106877 w 421037"/>
                <a:gd name="connsiteY9" fmla="*/ 385370 h 486311"/>
                <a:gd name="connsiteX10" fmla="*/ 0 w 421037"/>
                <a:gd name="connsiteY10" fmla="*/ 355682 h 486311"/>
                <a:gd name="connsiteX0" fmla="*/ 0 w 421037"/>
                <a:gd name="connsiteY0" fmla="*/ 355682 h 486311"/>
                <a:gd name="connsiteX1" fmla="*/ 29688 w 421037"/>
                <a:gd name="connsiteY1" fmla="*/ 207240 h 486311"/>
                <a:gd name="connsiteX2" fmla="*/ 139325 w 421037"/>
                <a:gd name="connsiteY2" fmla="*/ 44845 h 486311"/>
                <a:gd name="connsiteX3" fmla="*/ 261257 w 421037"/>
                <a:gd name="connsiteY3" fmla="*/ 5360 h 486311"/>
                <a:gd name="connsiteX4" fmla="*/ 379175 w 421037"/>
                <a:gd name="connsiteY4" fmla="*/ 140977 h 486311"/>
                <a:gd name="connsiteX5" fmla="*/ 415636 w 421037"/>
                <a:gd name="connsiteY5" fmla="*/ 337869 h 486311"/>
                <a:gd name="connsiteX6" fmla="*/ 415636 w 421037"/>
                <a:gd name="connsiteY6" fmla="*/ 486311 h 486311"/>
                <a:gd name="connsiteX7" fmla="*/ 268824 w 421037"/>
                <a:gd name="connsiteY7" fmla="*/ 486311 h 486311"/>
                <a:gd name="connsiteX8" fmla="*/ 189143 w 421037"/>
                <a:gd name="connsiteY8" fmla="*/ 431135 h 486311"/>
                <a:gd name="connsiteX9" fmla="*/ 106877 w 421037"/>
                <a:gd name="connsiteY9" fmla="*/ 385370 h 486311"/>
                <a:gd name="connsiteX10" fmla="*/ 0 w 421037"/>
                <a:gd name="connsiteY10" fmla="*/ 355682 h 486311"/>
                <a:gd name="connsiteX0" fmla="*/ 0 w 416040"/>
                <a:gd name="connsiteY0" fmla="*/ 355682 h 486311"/>
                <a:gd name="connsiteX1" fmla="*/ 29688 w 416040"/>
                <a:gd name="connsiteY1" fmla="*/ 207240 h 486311"/>
                <a:gd name="connsiteX2" fmla="*/ 139325 w 416040"/>
                <a:gd name="connsiteY2" fmla="*/ 44845 h 486311"/>
                <a:gd name="connsiteX3" fmla="*/ 261257 w 416040"/>
                <a:gd name="connsiteY3" fmla="*/ 5360 h 486311"/>
                <a:gd name="connsiteX4" fmla="*/ 379175 w 416040"/>
                <a:gd name="connsiteY4" fmla="*/ 140977 h 486311"/>
                <a:gd name="connsiteX5" fmla="*/ 415636 w 416040"/>
                <a:gd name="connsiteY5" fmla="*/ 337869 h 486311"/>
                <a:gd name="connsiteX6" fmla="*/ 354444 w 416040"/>
                <a:gd name="connsiteY6" fmla="*/ 486311 h 486311"/>
                <a:gd name="connsiteX7" fmla="*/ 268824 w 416040"/>
                <a:gd name="connsiteY7" fmla="*/ 486311 h 486311"/>
                <a:gd name="connsiteX8" fmla="*/ 189143 w 416040"/>
                <a:gd name="connsiteY8" fmla="*/ 431135 h 486311"/>
                <a:gd name="connsiteX9" fmla="*/ 106877 w 416040"/>
                <a:gd name="connsiteY9" fmla="*/ 385370 h 486311"/>
                <a:gd name="connsiteX10" fmla="*/ 0 w 416040"/>
                <a:gd name="connsiteY10" fmla="*/ 355682 h 486311"/>
                <a:gd name="connsiteX0" fmla="*/ 0 w 381659"/>
                <a:gd name="connsiteY0" fmla="*/ 355682 h 486311"/>
                <a:gd name="connsiteX1" fmla="*/ 29688 w 381659"/>
                <a:gd name="connsiteY1" fmla="*/ 207240 h 486311"/>
                <a:gd name="connsiteX2" fmla="*/ 139325 w 381659"/>
                <a:gd name="connsiteY2" fmla="*/ 44845 h 486311"/>
                <a:gd name="connsiteX3" fmla="*/ 261257 w 381659"/>
                <a:gd name="connsiteY3" fmla="*/ 5360 h 486311"/>
                <a:gd name="connsiteX4" fmla="*/ 379175 w 381659"/>
                <a:gd name="connsiteY4" fmla="*/ 140977 h 486311"/>
                <a:gd name="connsiteX5" fmla="*/ 351032 w 381659"/>
                <a:gd name="connsiteY5" fmla="*/ 300436 h 486311"/>
                <a:gd name="connsiteX6" fmla="*/ 354444 w 381659"/>
                <a:gd name="connsiteY6" fmla="*/ 486311 h 486311"/>
                <a:gd name="connsiteX7" fmla="*/ 268824 w 381659"/>
                <a:gd name="connsiteY7" fmla="*/ 486311 h 486311"/>
                <a:gd name="connsiteX8" fmla="*/ 189143 w 381659"/>
                <a:gd name="connsiteY8" fmla="*/ 431135 h 486311"/>
                <a:gd name="connsiteX9" fmla="*/ 106877 w 381659"/>
                <a:gd name="connsiteY9" fmla="*/ 385370 h 486311"/>
                <a:gd name="connsiteX10" fmla="*/ 0 w 381659"/>
                <a:gd name="connsiteY10" fmla="*/ 355682 h 486311"/>
                <a:gd name="connsiteX0" fmla="*/ 0 w 354668"/>
                <a:gd name="connsiteY0" fmla="*/ 354310 h 484939"/>
                <a:gd name="connsiteX1" fmla="*/ 29688 w 354668"/>
                <a:gd name="connsiteY1" fmla="*/ 205868 h 484939"/>
                <a:gd name="connsiteX2" fmla="*/ 139325 w 354668"/>
                <a:gd name="connsiteY2" fmla="*/ 43473 h 484939"/>
                <a:gd name="connsiteX3" fmla="*/ 261257 w 354668"/>
                <a:gd name="connsiteY3" fmla="*/ 3988 h 484939"/>
                <a:gd name="connsiteX4" fmla="*/ 324783 w 354668"/>
                <a:gd name="connsiteY4" fmla="*/ 119187 h 484939"/>
                <a:gd name="connsiteX5" fmla="*/ 351032 w 354668"/>
                <a:gd name="connsiteY5" fmla="*/ 299064 h 484939"/>
                <a:gd name="connsiteX6" fmla="*/ 354444 w 354668"/>
                <a:gd name="connsiteY6" fmla="*/ 484939 h 484939"/>
                <a:gd name="connsiteX7" fmla="*/ 268824 w 354668"/>
                <a:gd name="connsiteY7" fmla="*/ 484939 h 484939"/>
                <a:gd name="connsiteX8" fmla="*/ 189143 w 354668"/>
                <a:gd name="connsiteY8" fmla="*/ 429763 h 484939"/>
                <a:gd name="connsiteX9" fmla="*/ 106877 w 354668"/>
                <a:gd name="connsiteY9" fmla="*/ 383998 h 484939"/>
                <a:gd name="connsiteX10" fmla="*/ 0 w 354668"/>
                <a:gd name="connsiteY10" fmla="*/ 354310 h 484939"/>
                <a:gd name="connsiteX0" fmla="*/ 0 w 354668"/>
                <a:gd name="connsiteY0" fmla="*/ 357869 h 488498"/>
                <a:gd name="connsiteX1" fmla="*/ 29688 w 354668"/>
                <a:gd name="connsiteY1" fmla="*/ 209427 h 488498"/>
                <a:gd name="connsiteX2" fmla="*/ 139325 w 354668"/>
                <a:gd name="connsiteY2" fmla="*/ 47032 h 488498"/>
                <a:gd name="connsiteX3" fmla="*/ 237439 w 354668"/>
                <a:gd name="connsiteY3" fmla="*/ 3559 h 488498"/>
                <a:gd name="connsiteX4" fmla="*/ 324783 w 354668"/>
                <a:gd name="connsiteY4" fmla="*/ 122746 h 488498"/>
                <a:gd name="connsiteX5" fmla="*/ 351032 w 354668"/>
                <a:gd name="connsiteY5" fmla="*/ 302623 h 488498"/>
                <a:gd name="connsiteX6" fmla="*/ 354444 w 354668"/>
                <a:gd name="connsiteY6" fmla="*/ 488498 h 488498"/>
                <a:gd name="connsiteX7" fmla="*/ 268824 w 354668"/>
                <a:gd name="connsiteY7" fmla="*/ 488498 h 488498"/>
                <a:gd name="connsiteX8" fmla="*/ 189143 w 354668"/>
                <a:gd name="connsiteY8" fmla="*/ 433322 h 488498"/>
                <a:gd name="connsiteX9" fmla="*/ 106877 w 354668"/>
                <a:gd name="connsiteY9" fmla="*/ 387557 h 488498"/>
                <a:gd name="connsiteX10" fmla="*/ 0 w 354668"/>
                <a:gd name="connsiteY10" fmla="*/ 357869 h 488498"/>
                <a:gd name="connsiteX0" fmla="*/ 0 w 354668"/>
                <a:gd name="connsiteY0" fmla="*/ 355263 h 485892"/>
                <a:gd name="connsiteX1" fmla="*/ 29688 w 354668"/>
                <a:gd name="connsiteY1" fmla="*/ 206821 h 485892"/>
                <a:gd name="connsiteX2" fmla="*/ 118910 w 354668"/>
                <a:gd name="connsiteY2" fmla="*/ 71630 h 485892"/>
                <a:gd name="connsiteX3" fmla="*/ 237439 w 354668"/>
                <a:gd name="connsiteY3" fmla="*/ 953 h 485892"/>
                <a:gd name="connsiteX4" fmla="*/ 324783 w 354668"/>
                <a:gd name="connsiteY4" fmla="*/ 120140 h 485892"/>
                <a:gd name="connsiteX5" fmla="*/ 351032 w 354668"/>
                <a:gd name="connsiteY5" fmla="*/ 300017 h 485892"/>
                <a:gd name="connsiteX6" fmla="*/ 354444 w 354668"/>
                <a:gd name="connsiteY6" fmla="*/ 485892 h 485892"/>
                <a:gd name="connsiteX7" fmla="*/ 268824 w 354668"/>
                <a:gd name="connsiteY7" fmla="*/ 485892 h 485892"/>
                <a:gd name="connsiteX8" fmla="*/ 189143 w 354668"/>
                <a:gd name="connsiteY8" fmla="*/ 430716 h 485892"/>
                <a:gd name="connsiteX9" fmla="*/ 106877 w 354668"/>
                <a:gd name="connsiteY9" fmla="*/ 384951 h 485892"/>
                <a:gd name="connsiteX10" fmla="*/ 0 w 354668"/>
                <a:gd name="connsiteY10" fmla="*/ 355263 h 485892"/>
                <a:gd name="connsiteX0" fmla="*/ 0 w 354668"/>
                <a:gd name="connsiteY0" fmla="*/ 335453 h 466082"/>
                <a:gd name="connsiteX1" fmla="*/ 29688 w 354668"/>
                <a:gd name="connsiteY1" fmla="*/ 187011 h 466082"/>
                <a:gd name="connsiteX2" fmla="*/ 118910 w 354668"/>
                <a:gd name="connsiteY2" fmla="*/ 51820 h 466082"/>
                <a:gd name="connsiteX3" fmla="*/ 240843 w 354668"/>
                <a:gd name="connsiteY3" fmla="*/ 1543 h 466082"/>
                <a:gd name="connsiteX4" fmla="*/ 324783 w 354668"/>
                <a:gd name="connsiteY4" fmla="*/ 100330 h 466082"/>
                <a:gd name="connsiteX5" fmla="*/ 351032 w 354668"/>
                <a:gd name="connsiteY5" fmla="*/ 280207 h 466082"/>
                <a:gd name="connsiteX6" fmla="*/ 354444 w 354668"/>
                <a:gd name="connsiteY6" fmla="*/ 466082 h 466082"/>
                <a:gd name="connsiteX7" fmla="*/ 268824 w 354668"/>
                <a:gd name="connsiteY7" fmla="*/ 466082 h 466082"/>
                <a:gd name="connsiteX8" fmla="*/ 189143 w 354668"/>
                <a:gd name="connsiteY8" fmla="*/ 410906 h 466082"/>
                <a:gd name="connsiteX9" fmla="*/ 106877 w 354668"/>
                <a:gd name="connsiteY9" fmla="*/ 365141 h 466082"/>
                <a:gd name="connsiteX10" fmla="*/ 0 w 354668"/>
                <a:gd name="connsiteY10" fmla="*/ 335453 h 46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4668" h="466082">
                  <a:moveTo>
                    <a:pt x="0" y="335453"/>
                  </a:moveTo>
                  <a:cubicBezTo>
                    <a:pt x="14844" y="261232"/>
                    <a:pt x="9870" y="234283"/>
                    <a:pt x="29688" y="187011"/>
                  </a:cubicBezTo>
                  <a:cubicBezTo>
                    <a:pt x="49506" y="139739"/>
                    <a:pt x="80315" y="85467"/>
                    <a:pt x="118910" y="51820"/>
                  </a:cubicBezTo>
                  <a:cubicBezTo>
                    <a:pt x="157505" y="18173"/>
                    <a:pt x="206531" y="-6542"/>
                    <a:pt x="240843" y="1543"/>
                  </a:cubicBezTo>
                  <a:cubicBezTo>
                    <a:pt x="275155" y="9628"/>
                    <a:pt x="299053" y="44912"/>
                    <a:pt x="324783" y="100330"/>
                  </a:cubicBezTo>
                  <a:cubicBezTo>
                    <a:pt x="336937" y="165961"/>
                    <a:pt x="346088" y="219248"/>
                    <a:pt x="351032" y="280207"/>
                  </a:cubicBezTo>
                  <a:cubicBezTo>
                    <a:pt x="355976" y="341166"/>
                    <a:pt x="354444" y="391861"/>
                    <a:pt x="354444" y="466082"/>
                  </a:cubicBezTo>
                  <a:lnTo>
                    <a:pt x="268824" y="466082"/>
                  </a:lnTo>
                  <a:lnTo>
                    <a:pt x="189143" y="410906"/>
                  </a:lnTo>
                  <a:lnTo>
                    <a:pt x="106877" y="365141"/>
                  </a:lnTo>
                  <a:lnTo>
                    <a:pt x="0" y="335453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3704319" y="1575573"/>
            <a:ext cx="1188595" cy="276999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sz="1200" dirty="0" smtClean="0"/>
              <a:t>ЦФА и </a:t>
            </a:r>
            <a:r>
              <a:rPr lang="en-US" sz="1200" dirty="0" smtClean="0"/>
              <a:t>2D-AADF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069612" y="1575572"/>
            <a:ext cx="1188595" cy="276999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sz="1200" dirty="0" smtClean="0"/>
              <a:t>ЦФА и 3</a:t>
            </a:r>
            <a:r>
              <a:rPr lang="en-US" sz="1200" dirty="0" smtClean="0"/>
              <a:t>D-AADF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304040" y="1575573"/>
            <a:ext cx="470450" cy="276999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sz="1200" dirty="0" smtClean="0"/>
              <a:t>ЦФА</a:t>
            </a:r>
            <a:endParaRPr lang="ru-RU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9022532" y="2928048"/>
            <a:ext cx="21788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 сварном соединении был выращена усталостная трещина. Показано её изображение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D-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типа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 акустической схеме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TdLL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после применения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2D-AADF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 3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D-AADF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272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0" y="61380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133" y="6353597"/>
            <a:ext cx="4419800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fld id="{4E72AE78-D436-49EA-96BD-F3E2DF24FADA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37</a:t>
            </a:fld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Ультразвуковая автоматизированная дефектометрия</a:t>
            </a:r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04" y="6264028"/>
            <a:ext cx="1640929" cy="461449"/>
          </a:xfrm>
          <a:prstGeom prst="rect">
            <a:avLst/>
          </a:prstGeom>
        </p:spPr>
      </p:pic>
      <p:sp>
        <p:nvSpPr>
          <p:cNvPr id="20" name="Заголовок 1"/>
          <p:cNvSpPr>
            <a:spLocks noGrp="1"/>
          </p:cNvSpPr>
          <p:nvPr>
            <p:ph type="ctrTitle"/>
          </p:nvPr>
        </p:nvSpPr>
        <p:spPr>
          <a:xfrm>
            <a:off x="1168530" y="354088"/>
            <a:ext cx="10058400" cy="2368110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Восстановить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высококачественное изображение отражателей без знания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геометро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-акустических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свойств образца невозможно!</a:t>
            </a:r>
            <a:endParaRPr lang="ru-RU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81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270159"/>
            </a:gs>
            <a:gs pos="0">
              <a:srgbClr val="2D0167"/>
            </a:gs>
            <a:gs pos="100000">
              <a:srgbClr val="20014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168530" y="852884"/>
            <a:ext cx="10058400" cy="2368110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Учёт неровной поверхности 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объекта контроля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20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0" y="61380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133" y="6353597"/>
            <a:ext cx="4419800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fld id="{4E72AE78-D436-49EA-96BD-F3E2DF24FADA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39</a:t>
            </a:fld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Ультразвуковая автоматизированная дефектометрия</a:t>
            </a:r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04" y="6264028"/>
            <a:ext cx="1640929" cy="461449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240158" y="111437"/>
            <a:ext cx="9961242" cy="116826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Постановка задачи</a:t>
            </a:r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62"/>
          <a:stretch/>
        </p:blipFill>
        <p:spPr bwMode="auto">
          <a:xfrm>
            <a:off x="521397" y="1072638"/>
            <a:ext cx="8789072" cy="4207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оле 5"/>
          <p:cNvSpPr txBox="1"/>
          <p:nvPr/>
        </p:nvSpPr>
        <p:spPr>
          <a:xfrm>
            <a:off x="696686" y="959730"/>
            <a:ext cx="2033488" cy="315016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>
              <a:lnSpc>
                <a:spcPct val="115000"/>
              </a:lnSpc>
              <a:spcAft>
                <a:spcPts val="0"/>
              </a:spcAft>
              <a:defRPr sz="1200">
                <a:effectLst/>
                <a:latin typeface="Calibri" pitchFamily="34" charset="0"/>
                <a:ea typeface="Calibri"/>
                <a:cs typeface="Calibri" pitchFamily="34" charset="0"/>
              </a:defRPr>
            </a:lvl1pPr>
          </a:lstStyle>
          <a:p>
            <a:pPr algn="ctr"/>
            <a:r>
              <a:rPr lang="ru-RU" sz="1400" dirty="0" smtClean="0"/>
              <a:t>Ровная поверхность</a:t>
            </a:r>
            <a:endParaRPr lang="ru-RU" sz="1400" dirty="0"/>
          </a:p>
        </p:txBody>
      </p:sp>
      <p:sp>
        <p:nvSpPr>
          <p:cNvPr id="13" name="Поле 5"/>
          <p:cNvSpPr txBox="1"/>
          <p:nvPr/>
        </p:nvSpPr>
        <p:spPr>
          <a:xfrm>
            <a:off x="4957928" y="959730"/>
            <a:ext cx="2044189" cy="315016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>
              <a:lnSpc>
                <a:spcPct val="115000"/>
              </a:lnSpc>
              <a:spcAft>
                <a:spcPts val="0"/>
              </a:spcAft>
              <a:defRPr sz="1200">
                <a:effectLst/>
                <a:latin typeface="Calibri" pitchFamily="34" charset="0"/>
                <a:ea typeface="Calibri"/>
                <a:cs typeface="Calibri" pitchFamily="34" charset="0"/>
              </a:defRPr>
            </a:lvl1pPr>
          </a:lstStyle>
          <a:p>
            <a:pPr algn="ctr"/>
            <a:r>
              <a:rPr lang="ru-RU" sz="1400" dirty="0" smtClean="0"/>
              <a:t>Неровная поверхность</a:t>
            </a:r>
            <a:endParaRPr lang="ru-RU" sz="1400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2600059" y="3047962"/>
            <a:ext cx="4762098" cy="325308"/>
            <a:chOff x="1250941" y="4360341"/>
            <a:chExt cx="2202272" cy="325308"/>
          </a:xfrm>
        </p:grpSpPr>
        <p:sp>
          <p:nvSpPr>
            <p:cNvPr id="15" name="Овал 14"/>
            <p:cNvSpPr/>
            <p:nvPr/>
          </p:nvSpPr>
          <p:spPr>
            <a:xfrm>
              <a:off x="1250941" y="4365104"/>
              <a:ext cx="120346" cy="32054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3332867" y="4360341"/>
              <a:ext cx="120346" cy="32054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560" y="4657823"/>
            <a:ext cx="3809002" cy="10081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9574467" y="1117238"/>
            <a:ext cx="2170405" cy="3817227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Поверхность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объектов контроля может быть неровной по причине её конструктивных особенностей. После монтажа, в процессе эксплуатации или подготовки к контролю изначально ровная поверхность объекта контроля может утратить это свойство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20000"/>
              </a:spcBef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39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346895" y="1052736"/>
            <a:ext cx="10070748" cy="1080120"/>
          </a:xfrm>
          <a:prstGeom prst="rect">
            <a:avLst/>
          </a:prstGeom>
        </p:spPr>
        <p:txBody>
          <a:bodyPr/>
          <a:lstStyle>
            <a:lvl1pPr marL="273050" indent="-2730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30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088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Clr>
                <a:schemeClr val="tx1"/>
              </a:buClr>
              <a:buNone/>
            </a:pP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Режим двойного сканирования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FMC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это регистрация эхосигналов для всех </a:t>
            </a:r>
            <a:r>
              <a:rPr lang="ru-RU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комби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наций пар элементов одной или двух антенных решёток или матрицы (АР или АМ).</a:t>
            </a:r>
          </a:p>
          <a:p>
            <a:pPr marL="0" indent="0" algn="just">
              <a:lnSpc>
                <a:spcPct val="80000"/>
              </a:lnSpc>
              <a:buClr>
                <a:schemeClr val="tx1"/>
              </a:buClr>
              <a:buNone/>
            </a:pP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Выстрел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эхосигналы излучённые одним элементом и принятые всеми элементами.</a:t>
            </a:r>
          </a:p>
          <a:p>
            <a:pPr marL="0" indent="0" algn="just">
              <a:lnSpc>
                <a:spcPct val="80000"/>
              </a:lnSpc>
              <a:buClr>
                <a:schemeClr val="tx1"/>
              </a:buClr>
              <a:buNone/>
            </a:pP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Залп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эхосигналы всех выстрелов.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866" y="164258"/>
            <a:ext cx="8640961" cy="930621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Используемые термины</a:t>
            </a: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>
            <a:off x="3032689" y="3206354"/>
            <a:ext cx="5626100" cy="1374775"/>
          </a:xfrm>
          <a:custGeom>
            <a:avLst/>
            <a:gdLst>
              <a:gd name="T0" fmla="*/ 2147483647 w 7752"/>
              <a:gd name="T1" fmla="*/ 2147483647 h 1893"/>
              <a:gd name="T2" fmla="*/ 2147483647 w 7752"/>
              <a:gd name="T3" fmla="*/ 0 h 1893"/>
              <a:gd name="T4" fmla="*/ 2147483647 w 7752"/>
              <a:gd name="T5" fmla="*/ 2147483647 h 1893"/>
              <a:gd name="T6" fmla="*/ 2147483647 w 7752"/>
              <a:gd name="T7" fmla="*/ 2147483647 h 1893"/>
              <a:gd name="T8" fmla="*/ 2147483647 w 7752"/>
              <a:gd name="T9" fmla="*/ 2147483647 h 1893"/>
              <a:gd name="T10" fmla="*/ 2147483647 w 7752"/>
              <a:gd name="T11" fmla="*/ 2147483647 h 1893"/>
              <a:gd name="T12" fmla="*/ 2147483647 w 7752"/>
              <a:gd name="T13" fmla="*/ 2147483647 h 1893"/>
              <a:gd name="T14" fmla="*/ 2147483647 w 7752"/>
              <a:gd name="T15" fmla="*/ 2147483647 h 1893"/>
              <a:gd name="T16" fmla="*/ 2147483647 w 7752"/>
              <a:gd name="T17" fmla="*/ 2147483647 h 1893"/>
              <a:gd name="T18" fmla="*/ 2147483647 w 7752"/>
              <a:gd name="T19" fmla="*/ 2147483647 h 1893"/>
              <a:gd name="T20" fmla="*/ 2147483647 w 7752"/>
              <a:gd name="T21" fmla="*/ 2147483647 h 1893"/>
              <a:gd name="T22" fmla="*/ 2147483647 w 7752"/>
              <a:gd name="T23" fmla="*/ 2147483647 h 1893"/>
              <a:gd name="T24" fmla="*/ 2147483647 w 7752"/>
              <a:gd name="T25" fmla="*/ 2147483647 h 1893"/>
              <a:gd name="T26" fmla="*/ 2147483647 w 7752"/>
              <a:gd name="T27" fmla="*/ 2147483647 h 1893"/>
              <a:gd name="T28" fmla="*/ 2147483647 w 7752"/>
              <a:gd name="T29" fmla="*/ 2147483647 h 1893"/>
              <a:gd name="T30" fmla="*/ 0 w 7752"/>
              <a:gd name="T31" fmla="*/ 2147483647 h 1893"/>
              <a:gd name="T32" fmla="*/ 2147483647 w 7752"/>
              <a:gd name="T33" fmla="*/ 2147483647 h 189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7752"/>
              <a:gd name="T52" fmla="*/ 0 h 1893"/>
              <a:gd name="T53" fmla="*/ 7752 w 7752"/>
              <a:gd name="T54" fmla="*/ 1893 h 189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7752" h="1893">
                <a:moveTo>
                  <a:pt x="162" y="2"/>
                </a:moveTo>
                <a:lnTo>
                  <a:pt x="7700" y="0"/>
                </a:lnTo>
                <a:lnTo>
                  <a:pt x="7581" y="354"/>
                </a:lnTo>
                <a:lnTo>
                  <a:pt x="7752" y="696"/>
                </a:lnTo>
                <a:lnTo>
                  <a:pt x="7638" y="1152"/>
                </a:lnTo>
                <a:lnTo>
                  <a:pt x="7752" y="1551"/>
                </a:lnTo>
                <a:lnTo>
                  <a:pt x="7638" y="1893"/>
                </a:lnTo>
                <a:lnTo>
                  <a:pt x="5871" y="1893"/>
                </a:lnTo>
                <a:lnTo>
                  <a:pt x="4235" y="1589"/>
                </a:lnTo>
                <a:lnTo>
                  <a:pt x="3048" y="1589"/>
                </a:lnTo>
                <a:lnTo>
                  <a:pt x="1355" y="1888"/>
                </a:lnTo>
                <a:lnTo>
                  <a:pt x="54" y="1891"/>
                </a:lnTo>
                <a:lnTo>
                  <a:pt x="170" y="1600"/>
                </a:lnTo>
                <a:lnTo>
                  <a:pt x="57" y="1266"/>
                </a:lnTo>
                <a:lnTo>
                  <a:pt x="162" y="801"/>
                </a:lnTo>
                <a:lnTo>
                  <a:pt x="0" y="411"/>
                </a:lnTo>
                <a:lnTo>
                  <a:pt x="162" y="2"/>
                </a:lnTo>
                <a:close/>
              </a:path>
            </a:pathLst>
          </a:custGeom>
          <a:gradFill rotWithShape="0"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2700000" scaled="1"/>
          </a:gra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Freeform 5"/>
          <p:cNvSpPr>
            <a:spLocks/>
          </p:cNvSpPr>
          <p:nvPr/>
        </p:nvSpPr>
        <p:spPr bwMode="auto">
          <a:xfrm>
            <a:off x="5225026" y="3060303"/>
            <a:ext cx="869950" cy="1397000"/>
          </a:xfrm>
          <a:custGeom>
            <a:avLst/>
            <a:gdLst>
              <a:gd name="T0" fmla="*/ 0 w 1197"/>
              <a:gd name="T1" fmla="*/ 2147483647 h 1925"/>
              <a:gd name="T2" fmla="*/ 2147483647 w 1197"/>
              <a:gd name="T3" fmla="*/ 2147483647 h 1925"/>
              <a:gd name="T4" fmla="*/ 2147483647 w 1197"/>
              <a:gd name="T5" fmla="*/ 2147483647 h 1925"/>
              <a:gd name="T6" fmla="*/ 2147483647 w 1197"/>
              <a:gd name="T7" fmla="*/ 2147483647 h 1925"/>
              <a:gd name="T8" fmla="*/ 2147483647 w 1197"/>
              <a:gd name="T9" fmla="*/ 2147483647 h 1925"/>
              <a:gd name="T10" fmla="*/ 2147483647 w 1197"/>
              <a:gd name="T11" fmla="*/ 2147483647 h 1925"/>
              <a:gd name="T12" fmla="*/ 2147483647 w 1197"/>
              <a:gd name="T13" fmla="*/ 2147483647 h 1925"/>
              <a:gd name="T14" fmla="*/ 2147483647 w 1197"/>
              <a:gd name="T15" fmla="*/ 2147483647 h 1925"/>
              <a:gd name="T16" fmla="*/ 2147483647 w 1197"/>
              <a:gd name="T17" fmla="*/ 2147483647 h 1925"/>
              <a:gd name="T18" fmla="*/ 2147483647 w 1197"/>
              <a:gd name="T19" fmla="*/ 2147483647 h 1925"/>
              <a:gd name="T20" fmla="*/ 2147483647 w 1197"/>
              <a:gd name="T21" fmla="*/ 0 h 1925"/>
              <a:gd name="T22" fmla="*/ 2147483647 w 1197"/>
              <a:gd name="T23" fmla="*/ 2147483647 h 1925"/>
              <a:gd name="T24" fmla="*/ 2147483647 w 1197"/>
              <a:gd name="T25" fmla="*/ 2147483647 h 1925"/>
              <a:gd name="T26" fmla="*/ 0 w 1197"/>
              <a:gd name="T27" fmla="*/ 2147483647 h 192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197"/>
              <a:gd name="T43" fmla="*/ 0 h 1925"/>
              <a:gd name="T44" fmla="*/ 1197 w 1197"/>
              <a:gd name="T45" fmla="*/ 1925 h 192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197" h="1925">
                <a:moveTo>
                  <a:pt x="0" y="205"/>
                </a:moveTo>
                <a:lnTo>
                  <a:pt x="441" y="1811"/>
                </a:lnTo>
                <a:lnTo>
                  <a:pt x="474" y="1884"/>
                </a:lnTo>
                <a:lnTo>
                  <a:pt x="552" y="1924"/>
                </a:lnTo>
                <a:lnTo>
                  <a:pt x="684" y="1925"/>
                </a:lnTo>
                <a:lnTo>
                  <a:pt x="756" y="1880"/>
                </a:lnTo>
                <a:lnTo>
                  <a:pt x="798" y="1811"/>
                </a:lnTo>
                <a:lnTo>
                  <a:pt x="1197" y="205"/>
                </a:lnTo>
                <a:lnTo>
                  <a:pt x="1026" y="101"/>
                </a:lnTo>
                <a:lnTo>
                  <a:pt x="798" y="44"/>
                </a:lnTo>
                <a:lnTo>
                  <a:pt x="568" y="0"/>
                </a:lnTo>
                <a:lnTo>
                  <a:pt x="342" y="38"/>
                </a:lnTo>
                <a:lnTo>
                  <a:pt x="170" y="96"/>
                </a:lnTo>
                <a:lnTo>
                  <a:pt x="0" y="205"/>
                </a:lnTo>
                <a:close/>
              </a:path>
            </a:pathLst>
          </a:custGeom>
          <a:gradFill rotWithShape="0"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18900000" scaled="1"/>
          </a:gra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1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7078443"/>
              </p:ext>
            </p:extLst>
          </p:nvPr>
        </p:nvGraphicFramePr>
        <p:xfrm>
          <a:off x="3170802" y="2342754"/>
          <a:ext cx="1851025" cy="91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6" name="Visio" r:id="rId3" imgW="1851324" imgH="912383" progId="">
                  <p:embed/>
                </p:oleObj>
              </mc:Choice>
              <mc:Fallback>
                <p:oleObj name="Visio" r:id="rId3" imgW="1851324" imgH="912383" progId="">
                  <p:embed/>
                  <p:pic>
                    <p:nvPicPr>
                      <p:cNvPr id="1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0802" y="2342754"/>
                        <a:ext cx="1851025" cy="912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Freeform 12"/>
          <p:cNvSpPr>
            <a:spLocks/>
          </p:cNvSpPr>
          <p:nvPr/>
        </p:nvSpPr>
        <p:spPr bwMode="auto">
          <a:xfrm>
            <a:off x="5239315" y="3493691"/>
            <a:ext cx="236537" cy="857250"/>
          </a:xfrm>
          <a:custGeom>
            <a:avLst/>
            <a:gdLst>
              <a:gd name="T0" fmla="*/ 0 w 149"/>
              <a:gd name="T1" fmla="*/ 0 h 540"/>
              <a:gd name="T2" fmla="*/ 2147483647 w 149"/>
              <a:gd name="T3" fmla="*/ 2147483647 h 540"/>
              <a:gd name="T4" fmla="*/ 2147483647 w 149"/>
              <a:gd name="T5" fmla="*/ 2147483647 h 540"/>
              <a:gd name="T6" fmla="*/ 2147483647 w 149"/>
              <a:gd name="T7" fmla="*/ 2147483647 h 540"/>
              <a:gd name="T8" fmla="*/ 2147483647 w 149"/>
              <a:gd name="T9" fmla="*/ 2147483647 h 5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9"/>
              <a:gd name="T16" fmla="*/ 0 h 540"/>
              <a:gd name="T17" fmla="*/ 149 w 149"/>
              <a:gd name="T18" fmla="*/ 540 h 5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9" h="540">
                <a:moveTo>
                  <a:pt x="0" y="0"/>
                </a:moveTo>
                <a:lnTo>
                  <a:pt x="65" y="182"/>
                </a:lnTo>
                <a:lnTo>
                  <a:pt x="60" y="311"/>
                </a:lnTo>
                <a:lnTo>
                  <a:pt x="137" y="404"/>
                </a:lnTo>
                <a:lnTo>
                  <a:pt x="149" y="540"/>
                </a:lnTo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18" name="Группа 17"/>
          <p:cNvGrpSpPr/>
          <p:nvPr/>
        </p:nvGrpSpPr>
        <p:grpSpPr>
          <a:xfrm>
            <a:off x="4178864" y="2477692"/>
            <a:ext cx="1225550" cy="1800225"/>
            <a:chOff x="2117775" y="3363913"/>
            <a:chExt cx="1225550" cy="1800225"/>
          </a:xfrm>
        </p:grpSpPr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2117775" y="3363913"/>
              <a:ext cx="1089025" cy="1444625"/>
            </a:xfrm>
            <a:custGeom>
              <a:avLst/>
              <a:gdLst>
                <a:gd name="T0" fmla="*/ 0 w 686"/>
                <a:gd name="T1" fmla="*/ 0 h 910"/>
                <a:gd name="T2" fmla="*/ 2147483647 w 686"/>
                <a:gd name="T3" fmla="*/ 2147483647 h 910"/>
                <a:gd name="T4" fmla="*/ 0 60000 65536"/>
                <a:gd name="T5" fmla="*/ 0 60000 65536"/>
                <a:gd name="T6" fmla="*/ 0 w 686"/>
                <a:gd name="T7" fmla="*/ 0 h 910"/>
                <a:gd name="T8" fmla="*/ 686 w 686"/>
                <a:gd name="T9" fmla="*/ 910 h 91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86" h="910">
                  <a:moveTo>
                    <a:pt x="0" y="0"/>
                  </a:moveTo>
                  <a:lnTo>
                    <a:pt x="686" y="910"/>
                  </a:ln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2117775" y="3363913"/>
              <a:ext cx="1008062" cy="1008062"/>
            </a:xfrm>
            <a:custGeom>
              <a:avLst/>
              <a:gdLst>
                <a:gd name="T0" fmla="*/ 0 w 686"/>
                <a:gd name="T1" fmla="*/ 0 h 910"/>
                <a:gd name="T2" fmla="*/ 2147483647 w 686"/>
                <a:gd name="T3" fmla="*/ 2147483647 h 910"/>
                <a:gd name="T4" fmla="*/ 0 60000 65536"/>
                <a:gd name="T5" fmla="*/ 0 60000 65536"/>
                <a:gd name="T6" fmla="*/ 0 w 686"/>
                <a:gd name="T7" fmla="*/ 0 h 910"/>
                <a:gd name="T8" fmla="*/ 686 w 686"/>
                <a:gd name="T9" fmla="*/ 910 h 91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86" h="910">
                  <a:moveTo>
                    <a:pt x="0" y="0"/>
                  </a:moveTo>
                  <a:lnTo>
                    <a:pt x="686" y="910"/>
                  </a:ln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2117775" y="3363913"/>
              <a:ext cx="1225550" cy="1800225"/>
            </a:xfrm>
            <a:custGeom>
              <a:avLst/>
              <a:gdLst>
                <a:gd name="T0" fmla="*/ 0 w 686"/>
                <a:gd name="T1" fmla="*/ 0 h 910"/>
                <a:gd name="T2" fmla="*/ 2147483647 w 686"/>
                <a:gd name="T3" fmla="*/ 2147483647 h 910"/>
                <a:gd name="T4" fmla="*/ 0 60000 65536"/>
                <a:gd name="T5" fmla="*/ 0 60000 65536"/>
                <a:gd name="T6" fmla="*/ 0 w 686"/>
                <a:gd name="T7" fmla="*/ 0 h 910"/>
                <a:gd name="T8" fmla="*/ 686 w 686"/>
                <a:gd name="T9" fmla="*/ 910 h 91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86" h="910">
                  <a:moveTo>
                    <a:pt x="0" y="0"/>
                  </a:moveTo>
                  <a:lnTo>
                    <a:pt x="686" y="910"/>
                  </a:ln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1371866" y="4941168"/>
            <a:ext cx="9913972" cy="1512168"/>
          </a:xfrm>
          <a:prstGeom prst="rect">
            <a:avLst/>
          </a:prstGeom>
        </p:spPr>
        <p:txBody>
          <a:bodyPr/>
          <a:lstStyle>
            <a:lvl1pPr marL="273050" indent="-2730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30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088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Clr>
                <a:schemeClr val="tx1"/>
              </a:buClr>
              <a:buNone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Антенных решёток может быть две и аппаратура должна поддерживать работу по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и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NP-</a:t>
            </a: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акустическим каналам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80000"/>
              </a:lnSpc>
              <a:buClr>
                <a:schemeClr val="tx1"/>
              </a:buClr>
              <a:buNone/>
            </a:pP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C-SAFT, TFM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  комбинированной синтезированной апертуры позволяющий получить изображения по эхосигналам измеренным в режиме двойного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сканирования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Частный случай корреляционного метода.</a:t>
            </a:r>
          </a:p>
          <a:p>
            <a:pPr marL="0" indent="0">
              <a:lnSpc>
                <a:spcPct val="80000"/>
              </a:lnSpc>
              <a:buClr>
                <a:schemeClr val="tx1"/>
              </a:buClr>
              <a:buNone/>
            </a:pP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ЦФА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цифровая фокусировка антенной (двойное сканирование 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C-SAFT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FMC+TFM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2280908" y="2361902"/>
            <a:ext cx="1117600" cy="3254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400" dirty="0">
                <a:latin typeface="Calibri" pitchFamily="34" charset="0"/>
                <a:cs typeface="Calibri" pitchFamily="34" charset="0"/>
              </a:rPr>
              <a:t>N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-сторона</a:t>
            </a: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7712340" y="2357212"/>
            <a:ext cx="1117600" cy="3254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400" dirty="0">
                <a:latin typeface="Calibri" pitchFamily="34" charset="0"/>
                <a:cs typeface="Calibri" pitchFamily="34" charset="0"/>
              </a:rPr>
              <a:t>P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-сторона</a:t>
            </a:r>
          </a:p>
        </p:txBody>
      </p:sp>
      <p:graphicFrame>
        <p:nvGraphicFramePr>
          <p:cNvPr id="22" name="Объект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7754090"/>
              </p:ext>
            </p:extLst>
          </p:nvPr>
        </p:nvGraphicFramePr>
        <p:xfrm>
          <a:off x="6268410" y="2330923"/>
          <a:ext cx="1868488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7" name="Visio" r:id="rId5" imgW="1869590" imgH="930613" progId="Visio.Drawing.11">
                  <p:embed/>
                </p:oleObj>
              </mc:Choice>
              <mc:Fallback>
                <p:oleObj name="Visio" r:id="rId5" imgW="1869590" imgH="930613" progId="Visio.Drawing.11">
                  <p:embed/>
                  <p:pic>
                    <p:nvPicPr>
                      <p:cNvPr id="22" name="Объект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8410" y="2330923"/>
                        <a:ext cx="1868488" cy="93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Группа 24"/>
          <p:cNvGrpSpPr/>
          <p:nvPr/>
        </p:nvGrpSpPr>
        <p:grpSpPr>
          <a:xfrm>
            <a:off x="3315264" y="2471440"/>
            <a:ext cx="2127250" cy="1878012"/>
            <a:chOff x="2194918" y="2846462"/>
            <a:chExt cx="2127250" cy="1878012"/>
          </a:xfrm>
        </p:grpSpPr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2194918" y="3349699"/>
              <a:ext cx="2127250" cy="1374775"/>
            </a:xfrm>
            <a:custGeom>
              <a:avLst/>
              <a:gdLst>
                <a:gd name="T0" fmla="*/ 0 w 1340"/>
                <a:gd name="T1" fmla="*/ 0 h 866"/>
                <a:gd name="T2" fmla="*/ 2147483647 w 1340"/>
                <a:gd name="T3" fmla="*/ 2147483647 h 866"/>
                <a:gd name="T4" fmla="*/ 0 60000 65536"/>
                <a:gd name="T5" fmla="*/ 0 60000 65536"/>
                <a:gd name="T6" fmla="*/ 0 w 1340"/>
                <a:gd name="T7" fmla="*/ 0 h 866"/>
                <a:gd name="T8" fmla="*/ 1340 w 1340"/>
                <a:gd name="T9" fmla="*/ 866 h 86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340" h="866">
                  <a:moveTo>
                    <a:pt x="0" y="0"/>
                  </a:moveTo>
                  <a:lnTo>
                    <a:pt x="1340" y="866"/>
                  </a:lnTo>
                </a:path>
              </a:pathLst>
            </a:custGeom>
            <a:noFill/>
            <a:ln w="9525">
              <a:solidFill>
                <a:srgbClr val="00FF00"/>
              </a:solidFill>
              <a:round/>
              <a:headEnd type="stealth" w="sm" len="sm"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2626718" y="3062362"/>
              <a:ext cx="1547812" cy="1276350"/>
            </a:xfrm>
            <a:custGeom>
              <a:avLst/>
              <a:gdLst>
                <a:gd name="T0" fmla="*/ 0 w 975"/>
                <a:gd name="T1" fmla="*/ 0 h 804"/>
                <a:gd name="T2" fmla="*/ 2147483647 w 975"/>
                <a:gd name="T3" fmla="*/ 2147483647 h 804"/>
                <a:gd name="T4" fmla="*/ 0 60000 65536"/>
                <a:gd name="T5" fmla="*/ 0 60000 65536"/>
                <a:gd name="T6" fmla="*/ 0 w 975"/>
                <a:gd name="T7" fmla="*/ 0 h 804"/>
                <a:gd name="T8" fmla="*/ 975 w 975"/>
                <a:gd name="T9" fmla="*/ 804 h 80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75" h="804">
                  <a:moveTo>
                    <a:pt x="0" y="0"/>
                  </a:moveTo>
                  <a:lnTo>
                    <a:pt x="975" y="804"/>
                  </a:lnTo>
                </a:path>
              </a:pathLst>
            </a:custGeom>
            <a:noFill/>
            <a:ln w="9525">
              <a:solidFill>
                <a:srgbClr val="00FF00"/>
              </a:solidFill>
              <a:round/>
              <a:headEnd type="stealth" w="sm" len="sm"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3058518" y="2846462"/>
              <a:ext cx="1020762" cy="1016000"/>
            </a:xfrm>
            <a:custGeom>
              <a:avLst/>
              <a:gdLst>
                <a:gd name="T0" fmla="*/ 0 w 643"/>
                <a:gd name="T1" fmla="*/ 0 h 640"/>
                <a:gd name="T2" fmla="*/ 2147483647 w 643"/>
                <a:gd name="T3" fmla="*/ 2147483647 h 640"/>
                <a:gd name="T4" fmla="*/ 0 60000 65536"/>
                <a:gd name="T5" fmla="*/ 0 60000 65536"/>
                <a:gd name="T6" fmla="*/ 0 w 643"/>
                <a:gd name="T7" fmla="*/ 0 h 640"/>
                <a:gd name="T8" fmla="*/ 643 w 643"/>
                <a:gd name="T9" fmla="*/ 640 h 64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43" h="640">
                  <a:moveTo>
                    <a:pt x="0" y="0"/>
                  </a:moveTo>
                  <a:lnTo>
                    <a:pt x="643" y="640"/>
                  </a:lnTo>
                </a:path>
              </a:pathLst>
            </a:custGeom>
            <a:noFill/>
            <a:ln w="9525">
              <a:solidFill>
                <a:srgbClr val="00FF00"/>
              </a:solidFill>
              <a:round/>
              <a:headEnd type="stealth" w="sm" len="sm"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Freeform 10"/>
            <p:cNvSpPr>
              <a:spLocks/>
            </p:cNvSpPr>
            <p:nvPr/>
          </p:nvSpPr>
          <p:spPr bwMode="auto">
            <a:xfrm>
              <a:off x="2474242" y="3212976"/>
              <a:ext cx="1753468" cy="1296144"/>
            </a:xfrm>
            <a:custGeom>
              <a:avLst/>
              <a:gdLst>
                <a:gd name="T0" fmla="*/ 0 w 1340"/>
                <a:gd name="T1" fmla="*/ 0 h 866"/>
                <a:gd name="T2" fmla="*/ 2147483647 w 1340"/>
                <a:gd name="T3" fmla="*/ 2147483647 h 866"/>
                <a:gd name="T4" fmla="*/ 0 60000 65536"/>
                <a:gd name="T5" fmla="*/ 0 60000 65536"/>
                <a:gd name="T6" fmla="*/ 0 w 1340"/>
                <a:gd name="T7" fmla="*/ 0 h 866"/>
                <a:gd name="T8" fmla="*/ 1340 w 1340"/>
                <a:gd name="T9" fmla="*/ 866 h 86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340" h="866">
                  <a:moveTo>
                    <a:pt x="0" y="0"/>
                  </a:moveTo>
                  <a:lnTo>
                    <a:pt x="1340" y="866"/>
                  </a:lnTo>
                </a:path>
              </a:pathLst>
            </a:custGeom>
            <a:noFill/>
            <a:ln w="9525">
              <a:solidFill>
                <a:srgbClr val="00FF00"/>
              </a:solidFill>
              <a:round/>
              <a:headEnd type="stealth" w="sm" len="sm"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Freeform 11"/>
            <p:cNvSpPr>
              <a:spLocks/>
            </p:cNvSpPr>
            <p:nvPr/>
          </p:nvSpPr>
          <p:spPr bwMode="auto">
            <a:xfrm>
              <a:off x="2808164" y="2996952"/>
              <a:ext cx="1366366" cy="1137543"/>
            </a:xfrm>
            <a:custGeom>
              <a:avLst/>
              <a:gdLst>
                <a:gd name="T0" fmla="*/ 0 w 975"/>
                <a:gd name="T1" fmla="*/ 0 h 804"/>
                <a:gd name="T2" fmla="*/ 2147483647 w 975"/>
                <a:gd name="T3" fmla="*/ 2147483647 h 804"/>
                <a:gd name="T4" fmla="*/ 0 60000 65536"/>
                <a:gd name="T5" fmla="*/ 0 60000 65536"/>
                <a:gd name="T6" fmla="*/ 0 w 975"/>
                <a:gd name="T7" fmla="*/ 0 h 804"/>
                <a:gd name="T8" fmla="*/ 975 w 975"/>
                <a:gd name="T9" fmla="*/ 804 h 80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75" h="804">
                  <a:moveTo>
                    <a:pt x="0" y="0"/>
                  </a:moveTo>
                  <a:lnTo>
                    <a:pt x="975" y="804"/>
                  </a:lnTo>
                </a:path>
              </a:pathLst>
            </a:custGeom>
            <a:noFill/>
            <a:ln w="9525">
              <a:solidFill>
                <a:srgbClr val="00FF00"/>
              </a:solidFill>
              <a:round/>
              <a:headEnd type="stealth" w="sm" len="sm"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4112933" y="2501055"/>
            <a:ext cx="1291482" cy="1776863"/>
            <a:chOff x="2117775" y="3363913"/>
            <a:chExt cx="1271663" cy="1776863"/>
          </a:xfrm>
        </p:grpSpPr>
        <p:sp>
          <p:nvSpPr>
            <p:cNvPr id="27" name="Freeform 9"/>
            <p:cNvSpPr>
              <a:spLocks/>
            </p:cNvSpPr>
            <p:nvPr/>
          </p:nvSpPr>
          <p:spPr bwMode="auto">
            <a:xfrm>
              <a:off x="2117775" y="3363914"/>
              <a:ext cx="1154957" cy="1421262"/>
            </a:xfrm>
            <a:custGeom>
              <a:avLst/>
              <a:gdLst>
                <a:gd name="T0" fmla="*/ 0 w 686"/>
                <a:gd name="T1" fmla="*/ 0 h 910"/>
                <a:gd name="T2" fmla="*/ 2147483647 w 686"/>
                <a:gd name="T3" fmla="*/ 2147483647 h 910"/>
                <a:gd name="T4" fmla="*/ 0 60000 65536"/>
                <a:gd name="T5" fmla="*/ 0 60000 65536"/>
                <a:gd name="T6" fmla="*/ 0 w 686"/>
                <a:gd name="T7" fmla="*/ 0 h 910"/>
                <a:gd name="T8" fmla="*/ 686 w 686"/>
                <a:gd name="T9" fmla="*/ 910 h 91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86" h="910">
                  <a:moveTo>
                    <a:pt x="0" y="0"/>
                  </a:moveTo>
                  <a:lnTo>
                    <a:pt x="686" y="910"/>
                  </a:ln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Freeform 13"/>
            <p:cNvSpPr>
              <a:spLocks/>
            </p:cNvSpPr>
            <p:nvPr/>
          </p:nvSpPr>
          <p:spPr bwMode="auto">
            <a:xfrm>
              <a:off x="2117775" y="3363913"/>
              <a:ext cx="1073994" cy="992637"/>
            </a:xfrm>
            <a:custGeom>
              <a:avLst/>
              <a:gdLst>
                <a:gd name="T0" fmla="*/ 0 w 686"/>
                <a:gd name="T1" fmla="*/ 0 h 910"/>
                <a:gd name="T2" fmla="*/ 2147483647 w 686"/>
                <a:gd name="T3" fmla="*/ 2147483647 h 910"/>
                <a:gd name="T4" fmla="*/ 0 60000 65536"/>
                <a:gd name="T5" fmla="*/ 0 60000 65536"/>
                <a:gd name="T6" fmla="*/ 0 w 686"/>
                <a:gd name="T7" fmla="*/ 0 h 910"/>
                <a:gd name="T8" fmla="*/ 686 w 686"/>
                <a:gd name="T9" fmla="*/ 910 h 91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86" h="910">
                  <a:moveTo>
                    <a:pt x="0" y="0"/>
                  </a:moveTo>
                  <a:lnTo>
                    <a:pt x="686" y="910"/>
                  </a:ln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9" name="Freeform 14"/>
            <p:cNvSpPr>
              <a:spLocks/>
            </p:cNvSpPr>
            <p:nvPr/>
          </p:nvSpPr>
          <p:spPr bwMode="auto">
            <a:xfrm>
              <a:off x="2117775" y="3363914"/>
              <a:ext cx="1271663" cy="1776862"/>
            </a:xfrm>
            <a:custGeom>
              <a:avLst/>
              <a:gdLst>
                <a:gd name="T0" fmla="*/ 0 w 686"/>
                <a:gd name="T1" fmla="*/ 0 h 910"/>
                <a:gd name="T2" fmla="*/ 2147483647 w 686"/>
                <a:gd name="T3" fmla="*/ 2147483647 h 910"/>
                <a:gd name="T4" fmla="*/ 0 60000 65536"/>
                <a:gd name="T5" fmla="*/ 0 60000 65536"/>
                <a:gd name="T6" fmla="*/ 0 w 686"/>
                <a:gd name="T7" fmla="*/ 0 h 910"/>
                <a:gd name="T8" fmla="*/ 686 w 686"/>
                <a:gd name="T9" fmla="*/ 910 h 91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86" h="910">
                  <a:moveTo>
                    <a:pt x="0" y="0"/>
                  </a:moveTo>
                  <a:lnTo>
                    <a:pt x="686" y="910"/>
                  </a:ln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3320210" y="2974678"/>
            <a:ext cx="2084205" cy="1302766"/>
            <a:chOff x="2117774" y="3363914"/>
            <a:chExt cx="2052221" cy="1302766"/>
          </a:xfrm>
        </p:grpSpPr>
        <p:sp>
          <p:nvSpPr>
            <p:cNvPr id="31" name="Freeform 9"/>
            <p:cNvSpPr>
              <a:spLocks/>
            </p:cNvSpPr>
            <p:nvPr/>
          </p:nvSpPr>
          <p:spPr bwMode="auto">
            <a:xfrm>
              <a:off x="2117775" y="3363914"/>
              <a:ext cx="1935515" cy="947639"/>
            </a:xfrm>
            <a:custGeom>
              <a:avLst/>
              <a:gdLst>
                <a:gd name="T0" fmla="*/ 0 w 686"/>
                <a:gd name="T1" fmla="*/ 0 h 910"/>
                <a:gd name="T2" fmla="*/ 2147483647 w 686"/>
                <a:gd name="T3" fmla="*/ 2147483647 h 910"/>
                <a:gd name="T4" fmla="*/ 0 60000 65536"/>
                <a:gd name="T5" fmla="*/ 0 60000 65536"/>
                <a:gd name="T6" fmla="*/ 0 w 686"/>
                <a:gd name="T7" fmla="*/ 0 h 910"/>
                <a:gd name="T8" fmla="*/ 686 w 686"/>
                <a:gd name="T9" fmla="*/ 910 h 91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86" h="910">
                  <a:moveTo>
                    <a:pt x="0" y="0"/>
                  </a:moveTo>
                  <a:lnTo>
                    <a:pt x="686" y="910"/>
                  </a:ln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" name="Freeform 13"/>
            <p:cNvSpPr>
              <a:spLocks/>
            </p:cNvSpPr>
            <p:nvPr/>
          </p:nvSpPr>
          <p:spPr bwMode="auto">
            <a:xfrm>
              <a:off x="2117774" y="3363914"/>
              <a:ext cx="1838069" cy="519014"/>
            </a:xfrm>
            <a:custGeom>
              <a:avLst/>
              <a:gdLst>
                <a:gd name="T0" fmla="*/ 0 w 686"/>
                <a:gd name="T1" fmla="*/ 0 h 910"/>
                <a:gd name="T2" fmla="*/ 2147483647 w 686"/>
                <a:gd name="T3" fmla="*/ 2147483647 h 910"/>
                <a:gd name="T4" fmla="*/ 0 60000 65536"/>
                <a:gd name="T5" fmla="*/ 0 60000 65536"/>
                <a:gd name="T6" fmla="*/ 0 w 686"/>
                <a:gd name="T7" fmla="*/ 0 h 910"/>
                <a:gd name="T8" fmla="*/ 686 w 686"/>
                <a:gd name="T9" fmla="*/ 910 h 91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86" h="910">
                  <a:moveTo>
                    <a:pt x="0" y="0"/>
                  </a:moveTo>
                  <a:lnTo>
                    <a:pt x="686" y="910"/>
                  </a:ln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3" name="Freeform 14"/>
            <p:cNvSpPr>
              <a:spLocks/>
            </p:cNvSpPr>
            <p:nvPr/>
          </p:nvSpPr>
          <p:spPr bwMode="auto">
            <a:xfrm>
              <a:off x="2117775" y="3363914"/>
              <a:ext cx="2052220" cy="1302766"/>
            </a:xfrm>
            <a:custGeom>
              <a:avLst/>
              <a:gdLst>
                <a:gd name="T0" fmla="*/ 0 w 686"/>
                <a:gd name="T1" fmla="*/ 0 h 910"/>
                <a:gd name="T2" fmla="*/ 2147483647 w 686"/>
                <a:gd name="T3" fmla="*/ 2147483647 h 910"/>
                <a:gd name="T4" fmla="*/ 0 60000 65536"/>
                <a:gd name="T5" fmla="*/ 0 60000 65536"/>
                <a:gd name="T6" fmla="*/ 0 w 686"/>
                <a:gd name="T7" fmla="*/ 0 h 910"/>
                <a:gd name="T8" fmla="*/ 686 w 686"/>
                <a:gd name="T9" fmla="*/ 910 h 91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86" h="910">
                  <a:moveTo>
                    <a:pt x="0" y="0"/>
                  </a:moveTo>
                  <a:lnTo>
                    <a:pt x="686" y="910"/>
                  </a:ln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5" name="AutoShape 23"/>
          <p:cNvSpPr>
            <a:spLocks noChangeArrowheads="1"/>
          </p:cNvSpPr>
          <p:nvPr/>
        </p:nvSpPr>
        <p:spPr bwMode="auto">
          <a:xfrm rot="1976797">
            <a:off x="4610968" y="3509276"/>
            <a:ext cx="1020762" cy="496887"/>
          </a:xfrm>
          <a:prstGeom prst="rightArrow">
            <a:avLst>
              <a:gd name="adj1" fmla="val 50000"/>
              <a:gd name="adj2" fmla="val 51358"/>
            </a:avLst>
          </a:prstGeom>
          <a:solidFill>
            <a:srgbClr val="FFFF99">
              <a:alpha val="50195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AutoShape 24"/>
          <p:cNvSpPr>
            <a:spLocks noChangeArrowheads="1"/>
          </p:cNvSpPr>
          <p:nvPr/>
        </p:nvSpPr>
        <p:spPr bwMode="auto">
          <a:xfrm rot="19298736">
            <a:off x="5817468" y="3458476"/>
            <a:ext cx="1020762" cy="496887"/>
          </a:xfrm>
          <a:prstGeom prst="rightArrow">
            <a:avLst>
              <a:gd name="adj1" fmla="val 50000"/>
              <a:gd name="adj2" fmla="val 51358"/>
            </a:avLst>
          </a:prstGeom>
          <a:solidFill>
            <a:srgbClr val="FFFF99">
              <a:alpha val="50195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AutoShape 22"/>
          <p:cNvSpPr>
            <a:spLocks noChangeArrowheads="1"/>
          </p:cNvSpPr>
          <p:nvPr/>
        </p:nvSpPr>
        <p:spPr bwMode="auto">
          <a:xfrm rot="19317903">
            <a:off x="5777599" y="3479363"/>
            <a:ext cx="1033462" cy="504825"/>
          </a:xfrm>
          <a:prstGeom prst="leftRightArrow">
            <a:avLst>
              <a:gd name="adj1" fmla="val 50000"/>
              <a:gd name="adj2" fmla="val 40943"/>
            </a:avLst>
          </a:prstGeom>
          <a:solidFill>
            <a:srgbClr val="00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0" y="61380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96133" y="6353597"/>
            <a:ext cx="4419800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Ультразвуковая автоматизированная </a:t>
            </a:r>
            <a:r>
              <a:rPr lang="ru-RU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дефектометрия</a:t>
            </a:r>
            <a:endParaRPr lang="ru-RU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04" y="6264028"/>
            <a:ext cx="1640929" cy="46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5" grpId="0" animBg="1"/>
      <p:bldP spid="36" grpId="0" animBg="1"/>
      <p:bldP spid="37" grpId="0" animBg="1"/>
      <p:bldP spid="37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0" y="61380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133" y="6353597"/>
            <a:ext cx="4419800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fld id="{4E72AE78-D436-49EA-96BD-F3E2DF24FADA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40</a:t>
            </a:fld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Ультразвуковая автоматизированная дефектометрия</a:t>
            </a:r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04" y="6264028"/>
            <a:ext cx="1640929" cy="461449"/>
          </a:xfrm>
          <a:prstGeom prst="rect">
            <a:avLst/>
          </a:prstGeom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1251844" y="268707"/>
            <a:ext cx="8640960" cy="9941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Метод учёта неровной поверхности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251844" y="1408803"/>
            <a:ext cx="8640960" cy="4104456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Этапы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получения ЦФА-изображения: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 измеренным эхосигналам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восстанавливается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ЦФА-изображение поверхности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объекта контроля в предположении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что среда распространения это призма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ЦФА-изображению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определяется профиль поверхности;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изображения отражателей восстанавливается методом ЦФА, который при оценке рассеянного точечным отражателем поля учитывают преломление на неровной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поверхности объекта контроля.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Основная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проблема реализации метода учёта неровной поверхности 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создание </a:t>
            </a:r>
            <a:r>
              <a:rPr lang="ru-RU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-темы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получения информации о поверхности объекта контроля.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Один из вариантов её решения - это проведение измерений с локальной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иммерсион-ная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ванна (призмы из акваполимера,  адаптивный протектор).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Нужен специальный прижим, который бы «отвязал» положение антенной решётки от поверхности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33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0" y="61380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133" y="6353597"/>
            <a:ext cx="4419800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fld id="{4E72AE78-D436-49EA-96BD-F3E2DF24FADA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41</a:t>
            </a:fld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Ультразвуковая автоматизированная дефектометрия</a:t>
            </a:r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04" y="6264028"/>
            <a:ext cx="1640929" cy="46144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66926" y="5050541"/>
            <a:ext cx="86409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Образец Ду800 имеет толщину около 40 мм с внутренней наплавкой толщиной около 5 мм. Контроль на отражённом от дна луче не используется в методиках. </a:t>
            </a:r>
            <a:r>
              <a:rPr lang="ru-RU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Антенная </a:t>
            </a:r>
            <a:r>
              <a:rPr lang="ru-RU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решётка из 32 элементов перемещалась по поверхности </a:t>
            </a:r>
            <a:r>
              <a:rPr lang="ru-RU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образца вдоль образующей (10 мм от центра шва).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115" y="1226298"/>
            <a:ext cx="6376494" cy="36498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10230" y="533652"/>
            <a:ext cx="1751409" cy="953443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966839" y="-65215"/>
            <a:ext cx="8641047" cy="11466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smtClean="0">
                <a:latin typeface="Arial" panose="020B0604020202020204" pitchFamily="34" charset="0"/>
                <a:cs typeface="Arial" panose="020B0604020202020204" pitchFamily="34" charset="0"/>
              </a:rPr>
              <a:t>Образец Ду800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79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0" y="61380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133" y="6353597"/>
            <a:ext cx="4419800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fld id="{4E72AE78-D436-49EA-96BD-F3E2DF24FADA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42</a:t>
            </a:fld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Ультразвуковая автоматизированная дефектометрия</a:t>
            </a:r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04" y="6264028"/>
            <a:ext cx="1640929" cy="461449"/>
          </a:xfrm>
          <a:prstGeom prst="rect">
            <a:avLst/>
          </a:prstGeom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421292" y="249158"/>
            <a:ext cx="10886037" cy="9941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Образец Ду800 с неровной поверхностью, адаптивный протектор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318698" y="1369307"/>
            <a:ext cx="3558747" cy="118621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Слева показан результат когерентного сложения девяти парциальных изображений (режим ЦФА-X) придонного паза без учёта неровной поверхности, что привело к раздвоению блика вершину паза, а справа с учётом поверхности. Размер блика вершины паза равен 1 мм, что совпадает с реальным размером паза</a:t>
            </a:r>
          </a:p>
          <a:p>
            <a:pPr>
              <a:spcBef>
                <a:spcPct val="20000"/>
              </a:spcBef>
            </a:pP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52" y="1720802"/>
            <a:ext cx="7475546" cy="393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998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270159"/>
            </a:gs>
            <a:gs pos="0">
              <a:srgbClr val="2D0167"/>
            </a:gs>
            <a:gs pos="100000">
              <a:srgbClr val="20014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168530" y="852884"/>
            <a:ext cx="10058400" cy="2368110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Определение скорости звука или коэффициентов упругости в сварном соединении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92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0" y="61380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133" y="6353597"/>
            <a:ext cx="4419800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fld id="{4E72AE78-D436-49EA-96BD-F3E2DF24FADA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44</a:t>
            </a:fld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Ультразвуковая автоматизированная дефектометрия</a:t>
            </a:r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04" y="6264028"/>
            <a:ext cx="1640929" cy="46144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60" y="2266777"/>
            <a:ext cx="4140000" cy="3120556"/>
          </a:xfrm>
          <a:prstGeom prst="rect">
            <a:avLst/>
          </a:prstGeom>
          <a:solidFill>
            <a:schemeClr val="accent1">
              <a:lumMod val="100000"/>
              <a:lumOff val="0"/>
            </a:schemeClr>
          </a:solidFill>
          <a:ln>
            <a:noFill/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088" y="2266777"/>
            <a:ext cx="4140000" cy="3120547"/>
          </a:xfrm>
          <a:prstGeom prst="rect">
            <a:avLst/>
          </a:prstGeom>
          <a:solidFill>
            <a:schemeClr val="accent1">
              <a:lumMod val="100000"/>
              <a:lumOff val="0"/>
            </a:schemeClr>
          </a:solidFill>
          <a:ln>
            <a:noFill/>
          </a:ln>
        </p:spPr>
      </p:pic>
      <p:sp>
        <p:nvSpPr>
          <p:cNvPr id="27" name="TextBox 26"/>
          <p:cNvSpPr txBox="1"/>
          <p:nvPr/>
        </p:nvSpPr>
        <p:spPr>
          <a:xfrm>
            <a:off x="1395801" y="2544135"/>
            <a:ext cx="923108" cy="27699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FF0000"/>
                </a:solidFill>
              </a:rPr>
              <a:t>5.9 мм</a:t>
            </a:r>
            <a:r>
              <a:rPr lang="en-US" sz="1200" dirty="0">
                <a:solidFill>
                  <a:srgbClr val="FF0000"/>
                </a:solidFill>
              </a:rPr>
              <a:t>/</a:t>
            </a:r>
            <a:r>
              <a:rPr lang="ru-RU" sz="1200" dirty="0">
                <a:solidFill>
                  <a:srgbClr val="FF0000"/>
                </a:solidFill>
              </a:rPr>
              <a:t>мкс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915290" y="2541499"/>
            <a:ext cx="923108" cy="2769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/>
            </a:lvl1pPr>
          </a:lstStyle>
          <a:p>
            <a:r>
              <a:rPr lang="ru-RU" dirty="0"/>
              <a:t>5.7 мм</a:t>
            </a:r>
            <a:r>
              <a:rPr lang="en-US" dirty="0"/>
              <a:t>/</a:t>
            </a:r>
            <a:r>
              <a:rPr lang="ru-RU" dirty="0"/>
              <a:t>мкс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32933" y="4030688"/>
            <a:ext cx="923108" cy="2769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5.9 мм</a:t>
            </a:r>
            <a:r>
              <a:rPr lang="en-US" sz="1200" dirty="0"/>
              <a:t>/</a:t>
            </a:r>
            <a:r>
              <a:rPr lang="ru-RU" sz="1200" dirty="0"/>
              <a:t>мкс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261722" y="4023319"/>
            <a:ext cx="923108" cy="2769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5.9 мм</a:t>
            </a:r>
            <a:r>
              <a:rPr lang="en-US" sz="1200" dirty="0"/>
              <a:t>/</a:t>
            </a:r>
            <a:r>
              <a:rPr lang="ru-RU" sz="1200" dirty="0"/>
              <a:t>мкс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695944" y="4025536"/>
            <a:ext cx="923108" cy="2769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5.9 мм</a:t>
            </a:r>
            <a:r>
              <a:rPr lang="en-US" sz="1200" dirty="0"/>
              <a:t>/</a:t>
            </a:r>
            <a:r>
              <a:rPr lang="ru-RU" sz="1200" dirty="0"/>
              <a:t>мкс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673084" y="4030688"/>
            <a:ext cx="923108" cy="2769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5.9 мм</a:t>
            </a:r>
            <a:r>
              <a:rPr lang="en-US" sz="1200" dirty="0"/>
              <a:t>/</a:t>
            </a:r>
            <a:r>
              <a:rPr lang="ru-RU" sz="1200" dirty="0"/>
              <a:t>мкс</a:t>
            </a:r>
          </a:p>
        </p:txBody>
      </p:sp>
      <p:sp>
        <p:nvSpPr>
          <p:cNvPr id="33" name="Содержимое 2"/>
          <p:cNvSpPr txBox="1">
            <a:spLocks/>
          </p:cNvSpPr>
          <p:nvPr/>
        </p:nvSpPr>
        <p:spPr>
          <a:xfrm>
            <a:off x="5313546" y="5361566"/>
            <a:ext cx="4336441" cy="54238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Восстановление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ЦФА-изображения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отражателей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предположении </a:t>
            </a:r>
            <a:r>
              <a:rPr lang="ru-RU" sz="1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неоднородной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среды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1055751" y="-252780"/>
            <a:ext cx="8712968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Актуальность задачи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одержимое 2"/>
          <p:cNvSpPr txBox="1">
            <a:spLocks/>
          </p:cNvSpPr>
          <p:nvPr/>
        </p:nvSpPr>
        <p:spPr>
          <a:xfrm>
            <a:off x="1010484" y="955414"/>
            <a:ext cx="10654293" cy="20066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Важной задачей в ультразвуковой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дефектометрии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является получение высококачественного изображения отражателей, по которому можно определить тип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несплошности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и ее размеры. Полученная информация позволит оценить степень надёжности промышленных объектов. </a:t>
            </a:r>
          </a:p>
          <a:p>
            <a:pPr algn="l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восстановления изображения применяют метод цифровой фокусировки антенной решеткой (ЦФА). Для его эффективного применения нужно знать акустические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свойс-тва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и геометрию сварного соединения объекта контроля.</a:t>
            </a:r>
          </a:p>
          <a:p>
            <a:pPr algn="l"/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одержимое 2"/>
          <p:cNvSpPr txBox="1">
            <a:spLocks/>
          </p:cNvSpPr>
          <p:nvPr/>
        </p:nvSpPr>
        <p:spPr>
          <a:xfrm>
            <a:off x="1010484" y="5361565"/>
            <a:ext cx="4219650" cy="54239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Восстановление ЦФА-изображения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отражате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-лей в предположении </a:t>
            </a:r>
            <a:r>
              <a:rPr lang="ru-RU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однородной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среды</a:t>
            </a:r>
          </a:p>
        </p:txBody>
      </p:sp>
    </p:spTree>
    <p:extLst>
      <p:ext uri="{BB962C8B-B14F-4D97-AF65-F5344CB8AC3E}">
        <p14:creationId xmlns:p14="http://schemas.microsoft.com/office/powerpoint/2010/main" val="76235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6133" y="6353597"/>
            <a:ext cx="4419800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fld id="{4E72AE78-D436-49EA-96BD-F3E2DF24FADA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45</a:t>
            </a:fld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Ультразвуковая автоматизированная дефектометрия</a:t>
            </a:r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04" y="6264028"/>
            <a:ext cx="1640929" cy="461449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1380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Заголовок 1"/>
          <p:cNvSpPr txBox="1">
            <a:spLocks/>
          </p:cNvSpPr>
          <p:nvPr/>
        </p:nvSpPr>
        <p:spPr>
          <a:xfrm>
            <a:off x="1251844" y="-563318"/>
            <a:ext cx="864096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Принцип работы алгоритма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Содержимое 2"/>
          <p:cNvSpPr txBox="1">
            <a:spLocks/>
          </p:cNvSpPr>
          <p:nvPr/>
        </p:nvSpPr>
        <p:spPr>
          <a:xfrm>
            <a:off x="1280879" y="5471938"/>
            <a:ext cx="8640960" cy="7101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ru-RU" dirty="0" smtClean="0"/>
              <a:t>Важную </a:t>
            </a:r>
            <a:r>
              <a:rPr lang="ru-RU" dirty="0"/>
              <a:t>роль играет вид целевой </a:t>
            </a:r>
            <a:r>
              <a:rPr lang="ru-RU" dirty="0" smtClean="0"/>
              <a:t>функции  </a:t>
            </a:r>
            <a:r>
              <a:rPr lang="en-US" dirty="0" smtClean="0"/>
              <a:t>                     </a:t>
            </a:r>
            <a:r>
              <a:rPr lang="ru-RU" dirty="0" smtClean="0"/>
              <a:t>                       ,  по которо</a:t>
            </a:r>
            <a:r>
              <a:rPr lang="ru-RU" dirty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опре-деляется</a:t>
            </a:r>
            <a:r>
              <a:rPr lang="ru-RU" dirty="0" smtClean="0"/>
              <a:t> </a:t>
            </a:r>
            <a:r>
              <a:rPr lang="ru-RU" dirty="0"/>
              <a:t>степень близости измеренных и рассчитанных эхосигналов.</a:t>
            </a:r>
          </a:p>
          <a:p>
            <a:pPr marL="342900" indent="-342900" algn="just">
              <a:spcBef>
                <a:spcPct val="20000"/>
              </a:spcBef>
              <a:defRPr/>
            </a:pPr>
            <a:endParaRPr lang="ru-RU" dirty="0"/>
          </a:p>
          <a:p>
            <a:pPr marL="342900" indent="-342900" algn="just">
              <a:spcBef>
                <a:spcPct val="20000"/>
              </a:spcBef>
              <a:defRPr/>
            </a:pPr>
            <a:endParaRPr lang="ru-RU" dirty="0"/>
          </a:p>
        </p:txBody>
      </p:sp>
      <p:graphicFrame>
        <p:nvGraphicFramePr>
          <p:cNvPr id="54" name="Объект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9887188"/>
              </p:ext>
            </p:extLst>
          </p:nvPr>
        </p:nvGraphicFramePr>
        <p:xfrm>
          <a:off x="5618821" y="5471938"/>
          <a:ext cx="2339975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0" name="Equation" r:id="rId4" imgW="1600200" imgH="228600" progId="Equation.DSMT4">
                  <p:embed/>
                </p:oleObj>
              </mc:Choice>
              <mc:Fallback>
                <p:oleObj name="Equation" r:id="rId4" imgW="1600200" imgH="228600" progId="Equation.DSMT4">
                  <p:embed/>
                  <p:pic>
                    <p:nvPicPr>
                      <p:cNvPr id="10" name="Объект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8821" y="5471938"/>
                        <a:ext cx="2339975" cy="333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5" name="Рисунок 5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3061" y="2107641"/>
            <a:ext cx="7598526" cy="3454522"/>
          </a:xfrm>
          <a:prstGeom prst="rect">
            <a:avLst/>
          </a:prstGeom>
        </p:spPr>
      </p:pic>
      <p:sp>
        <p:nvSpPr>
          <p:cNvPr id="56" name="Содержимое 2"/>
          <p:cNvSpPr txBox="1">
            <a:spLocks/>
          </p:cNvSpPr>
          <p:nvPr/>
        </p:nvSpPr>
        <p:spPr>
          <a:xfrm>
            <a:off x="1251844" y="623725"/>
            <a:ext cx="8640960" cy="12906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defRPr/>
            </a:pPr>
            <a:r>
              <a:rPr lang="ru-RU" dirty="0"/>
              <a:t>Суть </a:t>
            </a:r>
            <a:r>
              <a:rPr lang="ru-RU" dirty="0" smtClean="0"/>
              <a:t>метода </a:t>
            </a:r>
            <a:r>
              <a:rPr lang="ru-RU" dirty="0"/>
              <a:t>в нахождении минимального различия между измеренными </a:t>
            </a:r>
            <a:r>
              <a:rPr lang="ru-RU" dirty="0" smtClean="0"/>
              <a:t>в режиме двойного сканирования эхосигналами                  </a:t>
            </a:r>
            <a:r>
              <a:rPr lang="ru-RU" dirty="0"/>
              <a:t>и рассчитанными                      в </a:t>
            </a:r>
            <a:r>
              <a:rPr lang="ru-RU" dirty="0" err="1" smtClean="0"/>
              <a:t>зависи</a:t>
            </a:r>
            <a:r>
              <a:rPr lang="ru-RU" dirty="0" smtClean="0"/>
              <a:t>-мости </a:t>
            </a:r>
            <a:r>
              <a:rPr lang="ru-RU" dirty="0"/>
              <a:t>от списка варьируемых </a:t>
            </a:r>
            <a:r>
              <a:rPr lang="ru-RU" dirty="0" smtClean="0"/>
              <a:t> параметров      </a:t>
            </a:r>
            <a:r>
              <a:rPr lang="en-US" dirty="0" smtClean="0"/>
              <a:t>                                </a:t>
            </a:r>
            <a:r>
              <a:rPr lang="ru-RU" dirty="0" smtClean="0"/>
              <a:t>  .</a:t>
            </a:r>
          </a:p>
          <a:p>
            <a:pPr lvl="0">
              <a:defRPr/>
            </a:pPr>
            <a:r>
              <a:rPr lang="ru-RU" dirty="0" smtClean="0"/>
              <a:t>Для анизотропного материала задача решается  для                 и               .</a:t>
            </a:r>
            <a:endParaRPr lang="ru-RU" dirty="0"/>
          </a:p>
        </p:txBody>
      </p:sp>
      <p:graphicFrame>
        <p:nvGraphicFramePr>
          <p:cNvPr id="57" name="Объект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8124530"/>
              </p:ext>
            </p:extLst>
          </p:nvPr>
        </p:nvGraphicFramePr>
        <p:xfrm>
          <a:off x="5105887" y="905656"/>
          <a:ext cx="909796" cy="333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1" name="Equation" r:id="rId7" imgW="622030" imgH="228501" progId="Equation.DSMT4">
                  <p:embed/>
                </p:oleObj>
              </mc:Choice>
              <mc:Fallback>
                <p:oleObj name="Equation" r:id="rId7" imgW="622030" imgH="228501" progId="Equation.DSMT4">
                  <p:embed/>
                  <p:pic>
                    <p:nvPicPr>
                      <p:cNvPr id="13" name="Объект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887" y="905656"/>
                        <a:ext cx="909796" cy="3335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Объект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4360913"/>
              </p:ext>
            </p:extLst>
          </p:nvPr>
        </p:nvGraphicFramePr>
        <p:xfrm>
          <a:off x="7766249" y="906283"/>
          <a:ext cx="1095375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2" name="Equation" r:id="rId9" imgW="749160" imgH="228600" progId="Equation.DSMT4">
                  <p:embed/>
                </p:oleObj>
              </mc:Choice>
              <mc:Fallback>
                <p:oleObj name="Equation" r:id="rId9" imgW="749160" imgH="228600" progId="Equation.DSMT4">
                  <p:embed/>
                  <p:pic>
                    <p:nvPicPr>
                      <p:cNvPr id="14" name="Объект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6249" y="906283"/>
                        <a:ext cx="1095375" cy="333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Объект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2787396"/>
              </p:ext>
            </p:extLst>
          </p:nvPr>
        </p:nvGraphicFramePr>
        <p:xfrm>
          <a:off x="5601359" y="1177655"/>
          <a:ext cx="2024063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3" name="Equation" r:id="rId11" imgW="1384200" imgH="253800" progId="Equation.DSMT4">
                  <p:embed/>
                </p:oleObj>
              </mc:Choice>
              <mc:Fallback>
                <p:oleObj name="Equation" r:id="rId11" imgW="1384200" imgH="253800" progId="Equation.DSMT4">
                  <p:embed/>
                  <p:pic>
                    <p:nvPicPr>
                      <p:cNvPr id="15" name="Объект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1359" y="1177655"/>
                        <a:ext cx="2024063" cy="3698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Объект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8956942"/>
              </p:ext>
            </p:extLst>
          </p:nvPr>
        </p:nvGraphicFramePr>
        <p:xfrm>
          <a:off x="6558465" y="1445919"/>
          <a:ext cx="742950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4" name="Equation" r:id="rId13" imgW="507960" imgH="253800" progId="Equation.DSMT4">
                  <p:embed/>
                </p:oleObj>
              </mc:Choice>
              <mc:Fallback>
                <p:oleObj name="Equation" r:id="rId13" imgW="507960" imgH="253800" progId="Equation.DSMT4">
                  <p:embed/>
                  <p:pic>
                    <p:nvPicPr>
                      <p:cNvPr id="16" name="Объект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8465" y="1445919"/>
                        <a:ext cx="742950" cy="369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Объект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6287349"/>
              </p:ext>
            </p:extLst>
          </p:nvPr>
        </p:nvGraphicFramePr>
        <p:xfrm>
          <a:off x="7539237" y="1445919"/>
          <a:ext cx="762000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5" name="Equation" r:id="rId15" imgW="520560" imgH="253800" progId="Equation.DSMT4">
                  <p:embed/>
                </p:oleObj>
              </mc:Choice>
              <mc:Fallback>
                <p:oleObj name="Equation" r:id="rId15" imgW="520560" imgH="253800" progId="Equation.DSMT4">
                  <p:embed/>
                  <p:pic>
                    <p:nvPicPr>
                      <p:cNvPr id="17" name="Объект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39237" y="1445919"/>
                        <a:ext cx="762000" cy="3698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495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6133" y="6353597"/>
            <a:ext cx="4419800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fld id="{4E72AE78-D436-49EA-96BD-F3E2DF24FADA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46</a:t>
            </a:fld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Ультразвуковая автоматизированная дефектометрия</a:t>
            </a:r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04" y="6264028"/>
            <a:ext cx="1640929" cy="461449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1380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918" y="760649"/>
            <a:ext cx="9336732" cy="468134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712839" y="-483796"/>
            <a:ext cx="864096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Модельные эксперименты 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1225469" y="5479229"/>
            <a:ext cx="10308263" cy="12450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минимизации неточности производилась калибровка параметров призм. Скорости продольной волны измерялись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толщиномером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с погрешностью ±0.5%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аустенит (5.7, 3.1) мм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мкс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дюралюминий (6.38, 3,13) мм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мкс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сталь «основного металла» 5.93, 3.25) мм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мкс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 Оценка скорости звука в латуни (4.2, 2.1) мм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мкс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4191992" y="2627973"/>
            <a:ext cx="1266721" cy="57783"/>
          </a:xfrm>
          <a:prstGeom prst="straightConnector1">
            <a:avLst/>
          </a:prstGeom>
          <a:ln w="6350">
            <a:solidFill>
              <a:srgbClr val="FFFF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4250412" y="2361992"/>
            <a:ext cx="1626771" cy="85057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2748750" y="2368685"/>
            <a:ext cx="4236508" cy="156729"/>
          </a:xfrm>
          <a:prstGeom prst="straightConnector1">
            <a:avLst/>
          </a:prstGeom>
          <a:ln w="6350">
            <a:solidFill>
              <a:srgbClr val="FFFF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5467609" y="2140487"/>
            <a:ext cx="42861" cy="1526335"/>
          </a:xfrm>
          <a:prstGeom prst="straightConnector1">
            <a:avLst/>
          </a:prstGeom>
          <a:ln w="6350">
            <a:solidFill>
              <a:srgbClr val="FFFF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4190463" y="2368685"/>
            <a:ext cx="21432" cy="466287"/>
          </a:xfrm>
          <a:prstGeom prst="straightConnector1">
            <a:avLst/>
          </a:prstGeom>
          <a:ln w="6350">
            <a:solidFill>
              <a:srgbClr val="FFFF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438955" y="2601828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FF00"/>
                </a:solidFill>
              </a:rPr>
              <a:t>-56 мм</a:t>
            </a:r>
            <a:endParaRPr lang="ru-RU" sz="14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60000">
            <a:off x="4548492" y="2051777"/>
            <a:ext cx="101908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B=</a:t>
            </a:r>
            <a:r>
              <a:rPr lang="ru-RU" sz="1400" dirty="0" smtClean="0"/>
              <a:t>70.5 мм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4642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6133" y="6353597"/>
            <a:ext cx="4419800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fld id="{4E72AE78-D436-49EA-96BD-F3E2DF24FADA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47</a:t>
            </a:fld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Ультразвуковая автоматизированная дефектометрия</a:t>
            </a:r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04" y="6264028"/>
            <a:ext cx="1640929" cy="461449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1380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"/>
          <p:cNvSpPr txBox="1">
            <a:spLocks/>
          </p:cNvSpPr>
          <p:nvPr/>
        </p:nvSpPr>
        <p:spPr>
          <a:xfrm>
            <a:off x="992925" y="-114440"/>
            <a:ext cx="10235247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Определение скорости продольной волны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9872806"/>
              </p:ext>
            </p:extLst>
          </p:nvPr>
        </p:nvGraphicFramePr>
        <p:xfrm>
          <a:off x="2531384" y="1511781"/>
          <a:ext cx="5459784" cy="26353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4946">
                  <a:extLst>
                    <a:ext uri="{9D8B030D-6E8A-4147-A177-3AD203B41FA5}">
                      <a16:colId xmlns:a16="http://schemas.microsoft.com/office/drawing/2014/main" val="3456579992"/>
                    </a:ext>
                  </a:extLst>
                </a:gridCol>
                <a:gridCol w="1882861">
                  <a:extLst>
                    <a:ext uri="{9D8B030D-6E8A-4147-A177-3AD203B41FA5}">
                      <a16:colId xmlns:a16="http://schemas.microsoft.com/office/drawing/2014/main" val="3576925727"/>
                    </a:ext>
                  </a:extLst>
                </a:gridCol>
                <a:gridCol w="2211977">
                  <a:extLst>
                    <a:ext uri="{9D8B030D-6E8A-4147-A177-3AD203B41FA5}">
                      <a16:colId xmlns:a16="http://schemas.microsoft.com/office/drawing/2014/main" val="4160242982"/>
                    </a:ext>
                  </a:extLst>
                </a:gridCol>
              </a:tblGrid>
              <a:tr h="626113"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+mn-lt"/>
                        </a:rPr>
                        <a:t>Положение АР</a:t>
                      </a: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+mn-lt"/>
                        </a:rPr>
                        <a:t>Погрешность расчета, %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213075"/>
                  </a:ext>
                </a:extLst>
              </a:tr>
              <a:tr h="51817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Аустенитный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сменный элемент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Дюралюминиевый сменный элемент</a:t>
                      </a:r>
                      <a:endParaRPr lang="ru-RU" dirty="0"/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7586712"/>
                  </a:ext>
                </a:extLst>
              </a:tr>
              <a:tr h="3627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(-56 мм)</a:t>
                      </a:r>
                      <a:endParaRPr lang="ru-RU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0.04</a:t>
                      </a:r>
                      <a:endParaRPr lang="ru-RU" sz="18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0.04</a:t>
                      </a:r>
                      <a:endParaRPr lang="ru-RU" sz="18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96606215"/>
                  </a:ext>
                </a:extLst>
              </a:tr>
              <a:tr h="3627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(-51 мм)</a:t>
                      </a:r>
                      <a:endParaRPr lang="ru-RU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0.01</a:t>
                      </a:r>
                      <a:endParaRPr lang="ru-RU" sz="18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8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0.02</a:t>
                      </a:r>
                      <a:endParaRPr lang="ru-RU" sz="18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19040536"/>
                  </a:ext>
                </a:extLst>
              </a:tr>
              <a:tr h="3627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(-46 мм)</a:t>
                      </a:r>
                      <a:endParaRPr lang="ru-RU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0.10</a:t>
                      </a:r>
                      <a:endParaRPr lang="ru-RU" sz="18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0.02</a:t>
                      </a:r>
                      <a:endParaRPr lang="ru-RU" sz="18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52962773"/>
                  </a:ext>
                </a:extLst>
              </a:tr>
              <a:tr h="3627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1, 2, 3</a:t>
                      </a:r>
                      <a:endParaRPr lang="ru-RU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0.04</a:t>
                      </a:r>
                      <a:endParaRPr lang="ru-RU" sz="18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0.01</a:t>
                      </a:r>
                      <a:endParaRPr lang="ru-RU" sz="18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83651359"/>
                  </a:ext>
                </a:extLst>
              </a:tr>
            </a:tbl>
          </a:graphicData>
        </a:graphic>
      </p:graphicFrame>
      <p:sp>
        <p:nvSpPr>
          <p:cNvPr id="16" name="Содержимое 2"/>
          <p:cNvSpPr txBox="1">
            <a:spLocks/>
          </p:cNvSpPr>
          <p:nvPr/>
        </p:nvSpPr>
        <p:spPr>
          <a:xfrm>
            <a:off x="869358" y="4718201"/>
            <a:ext cx="8640960" cy="17765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Достигнутое значение модуля погрешности расчета продольной ультразвуковой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волны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 сменных частях, имитирующие сварное соединение оказалось менее 0.1%. При расчётах учитывался выстрелы с номерами 1, 9, 17, 24 и 32 для трёх положений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антенной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решётки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Эхосигналы рассчитывались по акустическим схемам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LL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аустенита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LLLL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дюралюминия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2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270159"/>
            </a:gs>
            <a:gs pos="0">
              <a:srgbClr val="2D0167"/>
            </a:gs>
            <a:gs pos="100000">
              <a:srgbClr val="20014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168530" y="852884"/>
            <a:ext cx="10058400" cy="2368110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Учёт неоднородности и анизотропии 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объекте </a:t>
            </a:r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контроля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14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6133" y="6353597"/>
            <a:ext cx="4419800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fld id="{4E72AE78-D436-49EA-96BD-F3E2DF24FADA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49</a:t>
            </a:fld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Ультразвуковая автоматизированная дефектометрия</a:t>
            </a:r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04" y="6264028"/>
            <a:ext cx="1640929" cy="461449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1380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429531" y="-440394"/>
            <a:ext cx="8641047" cy="11466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Анализ анизотропии наплавки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23228" y="5336323"/>
            <a:ext cx="109944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По работе «</a:t>
            </a: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Ralf SCHALLERT, Dr. Peter HEILMANN, Henry SCHOLZ, Dr. Frank SCHUBERT, Martin BARTH, Michael FRÖHLICH Phased Array Techniques for an Optimized Inspection of Dissimilar </a:t>
            </a:r>
            <a:r>
              <a:rPr lang="en-US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Welds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 предложен способ определения анизотропии при измерениях  поля смещения на поверхности образца лазерным виброметром.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253" y="921848"/>
            <a:ext cx="8750325" cy="435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523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0" y="61380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133" y="6353597"/>
            <a:ext cx="4419800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fld id="{4E72AE78-D436-49EA-96BD-F3E2DF24FADA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Ультразвуковая автоматизированная дефектометрия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04" y="6264028"/>
            <a:ext cx="1640929" cy="461449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240158" y="-189163"/>
            <a:ext cx="9144000" cy="117662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Используемые термины</a:t>
            </a:r>
            <a:endParaRPr lang="ru-RU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7" name="Line 122"/>
          <p:cNvSpPr>
            <a:spLocks noChangeShapeType="1"/>
          </p:cNvSpPr>
          <p:nvPr/>
        </p:nvSpPr>
        <p:spPr bwMode="auto">
          <a:xfrm flipV="1">
            <a:off x="9586318" y="1818283"/>
            <a:ext cx="0" cy="4176712"/>
          </a:xfrm>
          <a:prstGeom prst="line">
            <a:avLst/>
          </a:prstGeom>
          <a:noFill/>
          <a:ln w="9525">
            <a:solidFill>
              <a:schemeClr val="bg2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1240158" y="2103273"/>
            <a:ext cx="6197600" cy="1387475"/>
          </a:xfrm>
          <a:custGeom>
            <a:avLst/>
            <a:gdLst>
              <a:gd name="T0" fmla="*/ 2147483647 w 3904"/>
              <a:gd name="T1" fmla="*/ 0 h 874"/>
              <a:gd name="T2" fmla="*/ 2147483647 w 3904"/>
              <a:gd name="T3" fmla="*/ 2147483647 h 874"/>
              <a:gd name="T4" fmla="*/ 2147483647 w 3904"/>
              <a:gd name="T5" fmla="*/ 2147483647 h 874"/>
              <a:gd name="T6" fmla="*/ 2147483647 w 3904"/>
              <a:gd name="T7" fmla="*/ 2147483647 h 874"/>
              <a:gd name="T8" fmla="*/ 2147483647 w 3904"/>
              <a:gd name="T9" fmla="*/ 2147483647 h 874"/>
              <a:gd name="T10" fmla="*/ 2147483647 w 3904"/>
              <a:gd name="T11" fmla="*/ 2147483647 h 874"/>
              <a:gd name="T12" fmla="*/ 2147483647 w 3904"/>
              <a:gd name="T13" fmla="*/ 2147483647 h 874"/>
              <a:gd name="T14" fmla="*/ 2147483647 w 3904"/>
              <a:gd name="T15" fmla="*/ 2147483647 h 874"/>
              <a:gd name="T16" fmla="*/ 2147483647 w 3904"/>
              <a:gd name="T17" fmla="*/ 2147483647 h 874"/>
              <a:gd name="T18" fmla="*/ 2147483647 w 3904"/>
              <a:gd name="T19" fmla="*/ 2147483647 h 874"/>
              <a:gd name="T20" fmla="*/ 2147483647 w 3904"/>
              <a:gd name="T21" fmla="*/ 2147483647 h 874"/>
              <a:gd name="T22" fmla="*/ 2147483647 w 3904"/>
              <a:gd name="T23" fmla="*/ 2147483647 h 874"/>
              <a:gd name="T24" fmla="*/ 2147483647 w 3904"/>
              <a:gd name="T25" fmla="*/ 2147483647 h 874"/>
              <a:gd name="T26" fmla="*/ 2147483647 w 3904"/>
              <a:gd name="T27" fmla="*/ 2147483647 h 874"/>
              <a:gd name="T28" fmla="*/ 2147483647 w 3904"/>
              <a:gd name="T29" fmla="*/ 2147483647 h 874"/>
              <a:gd name="T30" fmla="*/ 0 w 3904"/>
              <a:gd name="T31" fmla="*/ 2147483647 h 874"/>
              <a:gd name="T32" fmla="*/ 2147483647 w 3904"/>
              <a:gd name="T33" fmla="*/ 0 h 87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904"/>
              <a:gd name="T52" fmla="*/ 0 h 874"/>
              <a:gd name="T53" fmla="*/ 3904 w 3904"/>
              <a:gd name="T54" fmla="*/ 874 h 87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904" h="874">
                <a:moveTo>
                  <a:pt x="46" y="0"/>
                </a:moveTo>
                <a:lnTo>
                  <a:pt x="3802" y="1"/>
                </a:lnTo>
                <a:lnTo>
                  <a:pt x="3757" y="178"/>
                </a:lnTo>
                <a:lnTo>
                  <a:pt x="3859" y="352"/>
                </a:lnTo>
                <a:lnTo>
                  <a:pt x="3793" y="562"/>
                </a:lnTo>
                <a:lnTo>
                  <a:pt x="3904" y="739"/>
                </a:lnTo>
                <a:lnTo>
                  <a:pt x="3877" y="874"/>
                </a:lnTo>
                <a:lnTo>
                  <a:pt x="3812" y="869"/>
                </a:lnTo>
                <a:lnTo>
                  <a:pt x="3064" y="730"/>
                </a:lnTo>
                <a:lnTo>
                  <a:pt x="2521" y="730"/>
                </a:lnTo>
                <a:lnTo>
                  <a:pt x="1747" y="867"/>
                </a:lnTo>
                <a:lnTo>
                  <a:pt x="36" y="864"/>
                </a:lnTo>
                <a:lnTo>
                  <a:pt x="88" y="751"/>
                </a:lnTo>
                <a:lnTo>
                  <a:pt x="40" y="571"/>
                </a:lnTo>
                <a:lnTo>
                  <a:pt x="73" y="331"/>
                </a:lnTo>
                <a:lnTo>
                  <a:pt x="0" y="178"/>
                </a:lnTo>
                <a:lnTo>
                  <a:pt x="46" y="0"/>
                </a:lnTo>
                <a:close/>
              </a:path>
            </a:pathLst>
          </a:custGeom>
          <a:gradFill rotWithShape="0"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2700000" scaled="1"/>
          </a:gra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5223195" y="1957222"/>
            <a:ext cx="869950" cy="1397000"/>
          </a:xfrm>
          <a:custGeom>
            <a:avLst/>
            <a:gdLst>
              <a:gd name="T0" fmla="*/ 0 w 1197"/>
              <a:gd name="T1" fmla="*/ 2147483647 h 1925"/>
              <a:gd name="T2" fmla="*/ 2147483647 w 1197"/>
              <a:gd name="T3" fmla="*/ 2147483647 h 1925"/>
              <a:gd name="T4" fmla="*/ 2147483647 w 1197"/>
              <a:gd name="T5" fmla="*/ 2147483647 h 1925"/>
              <a:gd name="T6" fmla="*/ 2147483647 w 1197"/>
              <a:gd name="T7" fmla="*/ 2147483647 h 1925"/>
              <a:gd name="T8" fmla="*/ 2147483647 w 1197"/>
              <a:gd name="T9" fmla="*/ 2147483647 h 1925"/>
              <a:gd name="T10" fmla="*/ 2147483647 w 1197"/>
              <a:gd name="T11" fmla="*/ 2147483647 h 1925"/>
              <a:gd name="T12" fmla="*/ 2147483647 w 1197"/>
              <a:gd name="T13" fmla="*/ 2147483647 h 1925"/>
              <a:gd name="T14" fmla="*/ 2147483647 w 1197"/>
              <a:gd name="T15" fmla="*/ 2147483647 h 1925"/>
              <a:gd name="T16" fmla="*/ 2147483647 w 1197"/>
              <a:gd name="T17" fmla="*/ 2147483647 h 1925"/>
              <a:gd name="T18" fmla="*/ 2147483647 w 1197"/>
              <a:gd name="T19" fmla="*/ 2147483647 h 1925"/>
              <a:gd name="T20" fmla="*/ 2147483647 w 1197"/>
              <a:gd name="T21" fmla="*/ 0 h 1925"/>
              <a:gd name="T22" fmla="*/ 2147483647 w 1197"/>
              <a:gd name="T23" fmla="*/ 2147483647 h 1925"/>
              <a:gd name="T24" fmla="*/ 2147483647 w 1197"/>
              <a:gd name="T25" fmla="*/ 2147483647 h 1925"/>
              <a:gd name="T26" fmla="*/ 0 w 1197"/>
              <a:gd name="T27" fmla="*/ 2147483647 h 192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197"/>
              <a:gd name="T43" fmla="*/ 0 h 1925"/>
              <a:gd name="T44" fmla="*/ 1197 w 1197"/>
              <a:gd name="T45" fmla="*/ 1925 h 192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197" h="1925">
                <a:moveTo>
                  <a:pt x="0" y="205"/>
                </a:moveTo>
                <a:lnTo>
                  <a:pt x="441" y="1811"/>
                </a:lnTo>
                <a:lnTo>
                  <a:pt x="474" y="1884"/>
                </a:lnTo>
                <a:lnTo>
                  <a:pt x="552" y="1924"/>
                </a:lnTo>
                <a:lnTo>
                  <a:pt x="684" y="1925"/>
                </a:lnTo>
                <a:lnTo>
                  <a:pt x="756" y="1880"/>
                </a:lnTo>
                <a:lnTo>
                  <a:pt x="798" y="1811"/>
                </a:lnTo>
                <a:lnTo>
                  <a:pt x="1197" y="205"/>
                </a:lnTo>
                <a:lnTo>
                  <a:pt x="1026" y="101"/>
                </a:lnTo>
                <a:lnTo>
                  <a:pt x="798" y="44"/>
                </a:lnTo>
                <a:lnTo>
                  <a:pt x="568" y="0"/>
                </a:lnTo>
                <a:lnTo>
                  <a:pt x="342" y="38"/>
                </a:lnTo>
                <a:lnTo>
                  <a:pt x="170" y="96"/>
                </a:lnTo>
                <a:lnTo>
                  <a:pt x="0" y="205"/>
                </a:lnTo>
                <a:close/>
              </a:path>
            </a:pathLst>
          </a:custGeom>
          <a:gradFill rotWithShape="0"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18900000" scaled="1"/>
          </a:gra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>
            <a:off x="1233808" y="2105654"/>
            <a:ext cx="6300787" cy="0"/>
          </a:xfrm>
          <a:prstGeom prst="line">
            <a:avLst/>
          </a:prstGeom>
          <a:noFill/>
          <a:ln w="6350">
            <a:solidFill>
              <a:srgbClr val="000000"/>
            </a:solidFill>
            <a:prstDash val="solid"/>
            <a:round/>
            <a:headEnd/>
            <a:tailEnd type="stealth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>
            <a:off x="5669282" y="1638136"/>
            <a:ext cx="0" cy="2351087"/>
          </a:xfrm>
          <a:prstGeom prst="line">
            <a:avLst/>
          </a:prstGeom>
          <a:noFill/>
          <a:ln w="6350">
            <a:solidFill>
              <a:srgbClr val="000000"/>
            </a:solidFill>
            <a:prstDash val="solid"/>
            <a:round/>
            <a:headEnd/>
            <a:tailEnd type="stealth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4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2106436"/>
              </p:ext>
            </p:extLst>
          </p:nvPr>
        </p:nvGraphicFramePr>
        <p:xfrm>
          <a:off x="1549720" y="1235850"/>
          <a:ext cx="1851025" cy="912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0" name="Visio" r:id="rId4" imgW="1851324" imgH="912383" progId="Visio.Drawing.11">
                  <p:embed/>
                </p:oleObj>
              </mc:Choice>
              <mc:Fallback>
                <p:oleObj name="Visio" r:id="rId4" imgW="1851324" imgH="912383" progId="Visio.Drawing.11">
                  <p:embed/>
                  <p:pic>
                    <p:nvPicPr>
                      <p:cNvPr id="73738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9720" y="1235850"/>
                        <a:ext cx="1851025" cy="912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Oval 11"/>
          <p:cNvSpPr>
            <a:spLocks noChangeArrowheads="1"/>
          </p:cNvSpPr>
          <p:nvPr/>
        </p:nvSpPr>
        <p:spPr bwMode="auto">
          <a:xfrm>
            <a:off x="5204145" y="2960523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7953463" y="2262022"/>
            <a:ext cx="1927423" cy="1439863"/>
          </a:xfrm>
          <a:prstGeom prst="rect">
            <a:avLst/>
          </a:prstGeom>
          <a:solidFill>
            <a:srgbClr val="FF0000">
              <a:alpha val="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endParaRPr lang="ru-RU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3"/>
          <p:cNvGrpSpPr>
            <a:grpSpLocks/>
          </p:cNvGrpSpPr>
          <p:nvPr/>
        </p:nvGrpSpPr>
        <p:grpSpPr bwMode="auto">
          <a:xfrm>
            <a:off x="8691880" y="2604002"/>
            <a:ext cx="235238" cy="777875"/>
            <a:chOff x="626" y="2670"/>
            <a:chExt cx="163" cy="490"/>
          </a:xfrm>
        </p:grpSpPr>
        <p:sp>
          <p:nvSpPr>
            <p:cNvPr id="18" name="Oval 14"/>
            <p:cNvSpPr>
              <a:spLocks noChangeArrowheads="1"/>
            </p:cNvSpPr>
            <p:nvPr/>
          </p:nvSpPr>
          <p:spPr bwMode="auto">
            <a:xfrm rot="-2890789">
              <a:off x="447" y="2918"/>
              <a:ext cx="421" cy="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ru-RU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 rot="-2890789">
              <a:off x="546" y="2849"/>
              <a:ext cx="421" cy="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endParaRPr lang="ru-RU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0" name="Group 16"/>
          <p:cNvGrpSpPr>
            <a:grpSpLocks/>
          </p:cNvGrpSpPr>
          <p:nvPr/>
        </p:nvGrpSpPr>
        <p:grpSpPr bwMode="auto">
          <a:xfrm>
            <a:off x="8605289" y="2938964"/>
            <a:ext cx="408420" cy="160338"/>
            <a:chOff x="527" y="3201"/>
            <a:chExt cx="283" cy="101"/>
          </a:xfrm>
        </p:grpSpPr>
        <p:sp>
          <p:nvSpPr>
            <p:cNvPr id="21" name="Oval 17"/>
            <p:cNvSpPr>
              <a:spLocks noChangeArrowheads="1"/>
            </p:cNvSpPr>
            <p:nvPr/>
          </p:nvSpPr>
          <p:spPr bwMode="auto">
            <a:xfrm rot="-2626868">
              <a:off x="527" y="3237"/>
              <a:ext cx="172" cy="6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 rot="-2626868">
              <a:off x="638" y="3201"/>
              <a:ext cx="172" cy="6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3" name="Group 19"/>
          <p:cNvGrpSpPr>
            <a:grpSpLocks/>
          </p:cNvGrpSpPr>
          <p:nvPr/>
        </p:nvGrpSpPr>
        <p:grpSpPr bwMode="auto">
          <a:xfrm>
            <a:off x="8665903" y="2919914"/>
            <a:ext cx="287193" cy="180975"/>
            <a:chOff x="555" y="3549"/>
            <a:chExt cx="199" cy="114"/>
          </a:xfrm>
        </p:grpSpPr>
        <p:sp>
          <p:nvSpPr>
            <p:cNvPr id="24" name="Oval 20"/>
            <p:cNvSpPr>
              <a:spLocks noChangeArrowheads="1"/>
            </p:cNvSpPr>
            <p:nvPr/>
          </p:nvSpPr>
          <p:spPr bwMode="auto">
            <a:xfrm rot="-1898679">
              <a:off x="555" y="3607"/>
              <a:ext cx="85" cy="5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 rot="-1898679">
              <a:off x="669" y="3549"/>
              <a:ext cx="85" cy="5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6" name="Oval 22"/>
          <p:cNvSpPr>
            <a:spLocks noChangeArrowheads="1"/>
          </p:cNvSpPr>
          <p:nvPr/>
        </p:nvSpPr>
        <p:spPr bwMode="auto">
          <a:xfrm>
            <a:off x="5375595" y="2865273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12"/>
          <p:cNvSpPr>
            <a:spLocks noChangeArrowheads="1"/>
          </p:cNvSpPr>
          <p:nvPr/>
        </p:nvSpPr>
        <p:spPr bwMode="auto">
          <a:xfrm>
            <a:off x="4680725" y="2262023"/>
            <a:ext cx="1908340" cy="1439863"/>
          </a:xfrm>
          <a:prstGeom prst="rect">
            <a:avLst/>
          </a:prstGeom>
          <a:solidFill>
            <a:srgbClr val="FF0000">
              <a:alpha val="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endParaRPr lang="ru-RU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AutoShape 7"/>
          <p:cNvSpPr>
            <a:spLocks/>
          </p:cNvSpPr>
          <p:nvPr/>
        </p:nvSpPr>
        <p:spPr bwMode="auto">
          <a:xfrm>
            <a:off x="1968487" y="3072828"/>
            <a:ext cx="1596242" cy="634771"/>
          </a:xfrm>
          <a:prstGeom prst="borderCallout1">
            <a:avLst>
              <a:gd name="adj1" fmla="val 49240"/>
              <a:gd name="adj2" fmla="val 100286"/>
              <a:gd name="adj3" fmla="val -5071"/>
              <a:gd name="adj4" fmla="val 182071"/>
            </a:avLst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 type="stealth" w="med" len="med"/>
          </a:ln>
        </p:spPr>
        <p:txBody>
          <a:bodyPr/>
          <a:lstStyle/>
          <a:p>
            <a:pPr algn="ctr"/>
            <a:r>
              <a:rPr lang="ru-RU" sz="1200" dirty="0">
                <a:latin typeface="Calibri" pitchFamily="34" charset="0"/>
                <a:cs typeface="Calibri" pitchFamily="34" charset="0"/>
              </a:rPr>
              <a:t>Рамка области восстановления изображения (ОВИ)</a:t>
            </a:r>
          </a:p>
        </p:txBody>
      </p:sp>
      <p:sp>
        <p:nvSpPr>
          <p:cNvPr id="29" name="AutoShape 7"/>
          <p:cNvSpPr>
            <a:spLocks/>
          </p:cNvSpPr>
          <p:nvPr/>
        </p:nvSpPr>
        <p:spPr bwMode="auto">
          <a:xfrm>
            <a:off x="6830072" y="3844989"/>
            <a:ext cx="1123391" cy="496094"/>
          </a:xfrm>
          <a:prstGeom prst="borderCallout1">
            <a:avLst>
              <a:gd name="adj1" fmla="val 48429"/>
              <a:gd name="adj2" fmla="val 99623"/>
              <a:gd name="adj3" fmla="val -158964"/>
              <a:gd name="adj4" fmla="val 171995"/>
            </a:avLst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 type="stealth" w="med" len="med"/>
          </a:ln>
        </p:spPr>
        <p:txBody>
          <a:bodyPr/>
          <a:lstStyle/>
          <a:p>
            <a:pPr algn="ctr"/>
            <a:r>
              <a:rPr lang="ru-RU" sz="1200" dirty="0" smtClean="0">
                <a:latin typeface="Calibri" pitchFamily="34" charset="0"/>
                <a:cs typeface="Calibri" pitchFamily="34" charset="0"/>
              </a:rPr>
              <a:t>Изображение отражателей</a:t>
            </a:r>
            <a:endParaRPr lang="ru-RU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AutoShape 7"/>
          <p:cNvSpPr>
            <a:spLocks/>
          </p:cNvSpPr>
          <p:nvPr/>
        </p:nvSpPr>
        <p:spPr bwMode="auto">
          <a:xfrm>
            <a:off x="3449035" y="3901179"/>
            <a:ext cx="1078149" cy="288465"/>
          </a:xfrm>
          <a:prstGeom prst="borderCallout1">
            <a:avLst>
              <a:gd name="adj1" fmla="val 47286"/>
              <a:gd name="adj2" fmla="val 100209"/>
              <a:gd name="adj3" fmla="val -302192"/>
              <a:gd name="adj4" fmla="val 173115"/>
            </a:avLst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 type="stealth" w="med" len="med"/>
          </a:ln>
        </p:spPr>
        <p:txBody>
          <a:bodyPr/>
          <a:lstStyle/>
          <a:p>
            <a:pPr algn="ctr"/>
            <a:r>
              <a:rPr lang="ru-RU" sz="1200" dirty="0" smtClean="0">
                <a:latin typeface="Calibri" pitchFamily="34" charset="0"/>
                <a:cs typeface="Calibri" pitchFamily="34" charset="0"/>
              </a:rPr>
              <a:t>Отражатели</a:t>
            </a:r>
            <a:endParaRPr lang="ru-RU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ectangle 5"/>
          <p:cNvSpPr>
            <a:spLocks noChangeArrowheads="1"/>
          </p:cNvSpPr>
          <p:nvPr/>
        </p:nvSpPr>
        <p:spPr bwMode="auto">
          <a:xfrm>
            <a:off x="1127069" y="4578296"/>
            <a:ext cx="10290574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lnSpc>
                <a:spcPct val="80000"/>
              </a:lnSpc>
              <a:spcAft>
                <a:spcPts val="430"/>
              </a:spcAft>
              <a:buClr>
                <a:schemeClr val="tx1"/>
              </a:buClr>
            </a:pP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Режим тройного сканирования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- это регистрации эхосигналов сканирующими АР или АМ, работающими в режиме двойного сканирования.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80000"/>
              </a:lnSpc>
              <a:spcAft>
                <a:spcPts val="430"/>
              </a:spcAft>
              <a:buClr>
                <a:schemeClr val="tx1"/>
              </a:buClr>
              <a:buNone/>
            </a:pPr>
            <a:r>
              <a:rPr lang="ru-RU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Блик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 фрагмент изображения, имеющий максимум амплитуды и соответствующий границе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несплошности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80000"/>
              </a:lnSpc>
              <a:spcAft>
                <a:spcPts val="430"/>
              </a:spcAft>
              <a:buClr>
                <a:schemeClr val="tx1"/>
              </a:buClr>
              <a:buNone/>
            </a:pP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Ложный блик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- блик не соответствующий границе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несплошности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и сформированный из-за ограничений модели акустического тракта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80000"/>
              </a:lnSpc>
              <a:spcAft>
                <a:spcPts val="430"/>
              </a:spcAft>
              <a:buClr>
                <a:schemeClr val="tx1"/>
              </a:buClr>
              <a:buNone/>
            </a:pPr>
            <a:r>
              <a:rPr lang="ru-RU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ПРАР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рореженная антенная решётка (АР с шагом много больше длины волны)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97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08073 0.000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073 0.00092 L 0.16441 0.0009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6133" y="6353597"/>
            <a:ext cx="4419800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fld id="{4E72AE78-D436-49EA-96BD-F3E2DF24FADA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50</a:t>
            </a:fld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Ультразвуковая автоматизированная дефектометрия</a:t>
            </a:r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04" y="6264028"/>
            <a:ext cx="1640929" cy="461449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1380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2"/>
          <p:cNvSpPr txBox="1">
            <a:spLocks noChangeArrowheads="1"/>
          </p:cNvSpPr>
          <p:nvPr/>
        </p:nvSpPr>
        <p:spPr>
          <a:xfrm>
            <a:off x="1251757" y="-483140"/>
            <a:ext cx="8641047" cy="11466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Анизотропная наплавка Ду800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1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953" y="904675"/>
            <a:ext cx="5943600" cy="35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Группа 35"/>
          <p:cNvGrpSpPr/>
          <p:nvPr/>
        </p:nvGrpSpPr>
        <p:grpSpPr>
          <a:xfrm>
            <a:off x="1203332" y="778706"/>
            <a:ext cx="7341221" cy="3838943"/>
            <a:chOff x="-495059" y="-230114"/>
            <a:chExt cx="7341240" cy="3839173"/>
          </a:xfrm>
        </p:grpSpPr>
        <p:sp>
          <p:nvSpPr>
            <p:cNvPr id="37" name="Выноска 1 36"/>
            <p:cNvSpPr/>
            <p:nvPr/>
          </p:nvSpPr>
          <p:spPr>
            <a:xfrm flipH="1">
              <a:off x="-322250" y="2001820"/>
              <a:ext cx="1086897" cy="509243"/>
            </a:xfrm>
            <a:prstGeom prst="borderCallout1">
              <a:avLst>
                <a:gd name="adj1" fmla="val 49919"/>
                <a:gd name="adj2" fmla="val -541"/>
                <a:gd name="adj3" fmla="val 17209"/>
                <a:gd name="adj4" fmla="val -101119"/>
              </a:avLst>
            </a:prstGeom>
            <a:solidFill>
              <a:schemeClr val="bg1"/>
            </a:solidFill>
            <a:ln w="6350">
              <a:solidFill>
                <a:schemeClr val="tx1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0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Блик уголкового отражателя смещён</a:t>
              </a:r>
              <a:endPara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Выноска 1 37"/>
            <p:cNvSpPr/>
            <p:nvPr/>
          </p:nvSpPr>
          <p:spPr>
            <a:xfrm flipH="1">
              <a:off x="3486682" y="480985"/>
              <a:ext cx="722434" cy="561448"/>
            </a:xfrm>
            <a:prstGeom prst="borderCallout1">
              <a:avLst>
                <a:gd name="adj1" fmla="val 49919"/>
                <a:gd name="adj2" fmla="val -541"/>
                <a:gd name="adj3" fmla="val 252325"/>
                <a:gd name="adj4" fmla="val -105873"/>
              </a:avLst>
            </a:prstGeom>
            <a:solidFill>
              <a:schemeClr val="bg1"/>
            </a:solidFill>
            <a:ln w="6350">
              <a:solidFill>
                <a:schemeClr val="tx1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0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Блик поверхности паза</a:t>
              </a:r>
              <a:endPara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Выноска 1 38"/>
            <p:cNvSpPr/>
            <p:nvPr/>
          </p:nvSpPr>
          <p:spPr>
            <a:xfrm>
              <a:off x="2320994" y="275736"/>
              <a:ext cx="933271" cy="509607"/>
            </a:xfrm>
            <a:prstGeom prst="borderCallout1">
              <a:avLst>
                <a:gd name="adj1" fmla="val 49919"/>
                <a:gd name="adj2" fmla="val -541"/>
                <a:gd name="adj3" fmla="val 193592"/>
                <a:gd name="adj4" fmla="val -35737"/>
              </a:avLst>
            </a:prstGeom>
            <a:solidFill>
              <a:schemeClr val="bg1"/>
            </a:solidFill>
            <a:ln w="6350">
              <a:solidFill>
                <a:schemeClr val="tx1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0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Блик правого верхнего угла отражателя</a:t>
              </a:r>
              <a:endPara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Поле 107"/>
            <p:cNvSpPr txBox="1"/>
            <p:nvPr/>
          </p:nvSpPr>
          <p:spPr>
            <a:xfrm>
              <a:off x="989462" y="-230114"/>
              <a:ext cx="2118360" cy="369177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Однородная среда</a:t>
              </a:r>
            </a:p>
          </p:txBody>
        </p:sp>
        <p:sp>
          <p:nvSpPr>
            <p:cNvPr id="41" name="Поле 119"/>
            <p:cNvSpPr txBox="1"/>
            <p:nvPr/>
          </p:nvSpPr>
          <p:spPr>
            <a:xfrm>
              <a:off x="3862316" y="-220157"/>
              <a:ext cx="2983865" cy="335615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Учёт анизотропии наплавки</a:t>
              </a:r>
            </a:p>
          </p:txBody>
        </p:sp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5059" y="3199626"/>
              <a:ext cx="2422478" cy="4094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43" name="Группа 42"/>
            <p:cNvGrpSpPr/>
            <p:nvPr/>
          </p:nvGrpSpPr>
          <p:grpSpPr>
            <a:xfrm>
              <a:off x="1057701" y="1241946"/>
              <a:ext cx="1485900" cy="908685"/>
              <a:chOff x="0" y="0"/>
              <a:chExt cx="1486031" cy="909114"/>
            </a:xfrm>
          </p:grpSpPr>
          <p:sp>
            <p:nvSpPr>
              <p:cNvPr id="52" name="Полилиния 51"/>
              <p:cNvSpPr/>
              <p:nvPr/>
            </p:nvSpPr>
            <p:spPr>
              <a:xfrm>
                <a:off x="0" y="0"/>
                <a:ext cx="1484304" cy="909114"/>
              </a:xfrm>
              <a:custGeom>
                <a:avLst/>
                <a:gdLst>
                  <a:gd name="connsiteX0" fmla="*/ 0 w 1395385"/>
                  <a:gd name="connsiteY0" fmla="*/ 903829 h 909114"/>
                  <a:gd name="connsiteX1" fmla="*/ 750548 w 1395385"/>
                  <a:gd name="connsiteY1" fmla="*/ 903829 h 909114"/>
                  <a:gd name="connsiteX2" fmla="*/ 750548 w 1395385"/>
                  <a:gd name="connsiteY2" fmla="*/ 10571 h 909114"/>
                  <a:gd name="connsiteX3" fmla="*/ 850973 w 1395385"/>
                  <a:gd name="connsiteY3" fmla="*/ 0 h 909114"/>
                  <a:gd name="connsiteX4" fmla="*/ 861544 w 1395385"/>
                  <a:gd name="connsiteY4" fmla="*/ 909114 h 909114"/>
                  <a:gd name="connsiteX5" fmla="*/ 1395385 w 1395385"/>
                  <a:gd name="connsiteY5" fmla="*/ 909114 h 909114"/>
                  <a:gd name="connsiteX0" fmla="*/ 0 w 1455149"/>
                  <a:gd name="connsiteY0" fmla="*/ 903829 h 909114"/>
                  <a:gd name="connsiteX1" fmla="*/ 750548 w 1455149"/>
                  <a:gd name="connsiteY1" fmla="*/ 903829 h 909114"/>
                  <a:gd name="connsiteX2" fmla="*/ 750548 w 1455149"/>
                  <a:gd name="connsiteY2" fmla="*/ 10571 h 909114"/>
                  <a:gd name="connsiteX3" fmla="*/ 850973 w 1455149"/>
                  <a:gd name="connsiteY3" fmla="*/ 0 h 909114"/>
                  <a:gd name="connsiteX4" fmla="*/ 861544 w 1455149"/>
                  <a:gd name="connsiteY4" fmla="*/ 909114 h 909114"/>
                  <a:gd name="connsiteX5" fmla="*/ 1455149 w 1455149"/>
                  <a:gd name="connsiteY5" fmla="*/ 909114 h 909114"/>
                  <a:gd name="connsiteX0" fmla="*/ 0 w 1455149"/>
                  <a:gd name="connsiteY0" fmla="*/ 903829 h 909114"/>
                  <a:gd name="connsiteX1" fmla="*/ 767334 w 1455149"/>
                  <a:gd name="connsiteY1" fmla="*/ 909114 h 909114"/>
                  <a:gd name="connsiteX2" fmla="*/ 750548 w 1455149"/>
                  <a:gd name="connsiteY2" fmla="*/ 10571 h 909114"/>
                  <a:gd name="connsiteX3" fmla="*/ 850973 w 1455149"/>
                  <a:gd name="connsiteY3" fmla="*/ 0 h 909114"/>
                  <a:gd name="connsiteX4" fmla="*/ 861544 w 1455149"/>
                  <a:gd name="connsiteY4" fmla="*/ 909114 h 909114"/>
                  <a:gd name="connsiteX5" fmla="*/ 1455149 w 1455149"/>
                  <a:gd name="connsiteY5" fmla="*/ 909114 h 909114"/>
                  <a:gd name="connsiteX0" fmla="*/ 0 w 1484304"/>
                  <a:gd name="connsiteY0" fmla="*/ 909114 h 909114"/>
                  <a:gd name="connsiteX1" fmla="*/ 796489 w 1484304"/>
                  <a:gd name="connsiteY1" fmla="*/ 909114 h 909114"/>
                  <a:gd name="connsiteX2" fmla="*/ 779703 w 1484304"/>
                  <a:gd name="connsiteY2" fmla="*/ 10571 h 909114"/>
                  <a:gd name="connsiteX3" fmla="*/ 880128 w 1484304"/>
                  <a:gd name="connsiteY3" fmla="*/ 0 h 909114"/>
                  <a:gd name="connsiteX4" fmla="*/ 890699 w 1484304"/>
                  <a:gd name="connsiteY4" fmla="*/ 909114 h 909114"/>
                  <a:gd name="connsiteX5" fmla="*/ 1484304 w 1484304"/>
                  <a:gd name="connsiteY5" fmla="*/ 909114 h 909114"/>
                  <a:gd name="connsiteX0" fmla="*/ 0 w 1484304"/>
                  <a:gd name="connsiteY0" fmla="*/ 909114 h 909114"/>
                  <a:gd name="connsiteX1" fmla="*/ 796489 w 1484304"/>
                  <a:gd name="connsiteY1" fmla="*/ 909114 h 909114"/>
                  <a:gd name="connsiteX2" fmla="*/ 798162 w 1484304"/>
                  <a:gd name="connsiteY2" fmla="*/ 0 h 909114"/>
                  <a:gd name="connsiteX3" fmla="*/ 880128 w 1484304"/>
                  <a:gd name="connsiteY3" fmla="*/ 0 h 909114"/>
                  <a:gd name="connsiteX4" fmla="*/ 890699 w 1484304"/>
                  <a:gd name="connsiteY4" fmla="*/ 909114 h 909114"/>
                  <a:gd name="connsiteX5" fmla="*/ 1484304 w 1484304"/>
                  <a:gd name="connsiteY5" fmla="*/ 909114 h 909114"/>
                  <a:gd name="connsiteX0" fmla="*/ 0 w 1484304"/>
                  <a:gd name="connsiteY0" fmla="*/ 909114 h 909114"/>
                  <a:gd name="connsiteX1" fmla="*/ 796489 w 1484304"/>
                  <a:gd name="connsiteY1" fmla="*/ 909114 h 909114"/>
                  <a:gd name="connsiteX2" fmla="*/ 798162 w 1484304"/>
                  <a:gd name="connsiteY2" fmla="*/ 0 h 909114"/>
                  <a:gd name="connsiteX3" fmla="*/ 906770 w 1484304"/>
                  <a:gd name="connsiteY3" fmla="*/ 0 h 909114"/>
                  <a:gd name="connsiteX4" fmla="*/ 890699 w 1484304"/>
                  <a:gd name="connsiteY4" fmla="*/ 909114 h 909114"/>
                  <a:gd name="connsiteX5" fmla="*/ 1484304 w 1484304"/>
                  <a:gd name="connsiteY5" fmla="*/ 909114 h 909114"/>
                  <a:gd name="connsiteX0" fmla="*/ 0 w 1484304"/>
                  <a:gd name="connsiteY0" fmla="*/ 909114 h 909114"/>
                  <a:gd name="connsiteX1" fmla="*/ 796489 w 1484304"/>
                  <a:gd name="connsiteY1" fmla="*/ 909114 h 909114"/>
                  <a:gd name="connsiteX2" fmla="*/ 798162 w 1484304"/>
                  <a:gd name="connsiteY2" fmla="*/ 0 h 909114"/>
                  <a:gd name="connsiteX3" fmla="*/ 907100 w 1484304"/>
                  <a:gd name="connsiteY3" fmla="*/ 0 h 909114"/>
                  <a:gd name="connsiteX4" fmla="*/ 890699 w 1484304"/>
                  <a:gd name="connsiteY4" fmla="*/ 909114 h 909114"/>
                  <a:gd name="connsiteX5" fmla="*/ 1484304 w 1484304"/>
                  <a:gd name="connsiteY5" fmla="*/ 909114 h 909114"/>
                  <a:gd name="connsiteX0" fmla="*/ 0 w 1484304"/>
                  <a:gd name="connsiteY0" fmla="*/ 909114 h 909114"/>
                  <a:gd name="connsiteX1" fmla="*/ 796489 w 1484304"/>
                  <a:gd name="connsiteY1" fmla="*/ 909114 h 909114"/>
                  <a:gd name="connsiteX2" fmla="*/ 798162 w 1484304"/>
                  <a:gd name="connsiteY2" fmla="*/ 0 h 909114"/>
                  <a:gd name="connsiteX3" fmla="*/ 907100 w 1484304"/>
                  <a:gd name="connsiteY3" fmla="*/ 0 h 909114"/>
                  <a:gd name="connsiteX4" fmla="*/ 890699 w 1484304"/>
                  <a:gd name="connsiteY4" fmla="*/ 909114 h 909114"/>
                  <a:gd name="connsiteX5" fmla="*/ 1484304 w 1484304"/>
                  <a:gd name="connsiteY5" fmla="*/ 909114 h 909114"/>
                  <a:gd name="connsiteX0" fmla="*/ 0 w 1484304"/>
                  <a:gd name="connsiteY0" fmla="*/ 909114 h 909114"/>
                  <a:gd name="connsiteX1" fmla="*/ 796489 w 1484304"/>
                  <a:gd name="connsiteY1" fmla="*/ 909114 h 909114"/>
                  <a:gd name="connsiteX2" fmla="*/ 798162 w 1484304"/>
                  <a:gd name="connsiteY2" fmla="*/ 0 h 909114"/>
                  <a:gd name="connsiteX3" fmla="*/ 870897 w 1484304"/>
                  <a:gd name="connsiteY3" fmla="*/ 0 h 909114"/>
                  <a:gd name="connsiteX4" fmla="*/ 890699 w 1484304"/>
                  <a:gd name="connsiteY4" fmla="*/ 909114 h 909114"/>
                  <a:gd name="connsiteX5" fmla="*/ 1484304 w 1484304"/>
                  <a:gd name="connsiteY5" fmla="*/ 909114 h 909114"/>
                  <a:gd name="connsiteX0" fmla="*/ 0 w 1484304"/>
                  <a:gd name="connsiteY0" fmla="*/ 909114 h 909114"/>
                  <a:gd name="connsiteX1" fmla="*/ 796489 w 1484304"/>
                  <a:gd name="connsiteY1" fmla="*/ 909114 h 909114"/>
                  <a:gd name="connsiteX2" fmla="*/ 798162 w 1484304"/>
                  <a:gd name="connsiteY2" fmla="*/ 0 h 909114"/>
                  <a:gd name="connsiteX3" fmla="*/ 870897 w 1484304"/>
                  <a:gd name="connsiteY3" fmla="*/ 0 h 909114"/>
                  <a:gd name="connsiteX4" fmla="*/ 870897 w 1484304"/>
                  <a:gd name="connsiteY4" fmla="*/ 909114 h 909114"/>
                  <a:gd name="connsiteX5" fmla="*/ 1484304 w 1484304"/>
                  <a:gd name="connsiteY5" fmla="*/ 909114 h 909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4304" h="909114">
                    <a:moveTo>
                      <a:pt x="0" y="909114"/>
                    </a:moveTo>
                    <a:lnTo>
                      <a:pt x="796489" y="909114"/>
                    </a:lnTo>
                    <a:cubicBezTo>
                      <a:pt x="797047" y="606076"/>
                      <a:pt x="797604" y="303038"/>
                      <a:pt x="798162" y="0"/>
                    </a:cubicBezTo>
                    <a:lnTo>
                      <a:pt x="870897" y="0"/>
                    </a:lnTo>
                    <a:lnTo>
                      <a:pt x="870897" y="909114"/>
                    </a:lnTo>
                    <a:lnTo>
                      <a:pt x="1484304" y="909114"/>
                    </a:lnTo>
                  </a:path>
                </a:pathLst>
              </a:cu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cxnSp>
            <p:nvCxnSpPr>
              <p:cNvPr id="53" name="Прямая соединительная линия 52"/>
              <p:cNvCxnSpPr/>
              <p:nvPr/>
            </p:nvCxnSpPr>
            <p:spPr>
              <a:xfrm>
                <a:off x="2028" y="320344"/>
                <a:ext cx="796290" cy="0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Прямая соединительная линия 53"/>
              <p:cNvCxnSpPr/>
              <p:nvPr/>
            </p:nvCxnSpPr>
            <p:spPr>
              <a:xfrm>
                <a:off x="869795" y="320344"/>
                <a:ext cx="616236" cy="0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Группа 43"/>
            <p:cNvGrpSpPr/>
            <p:nvPr/>
          </p:nvGrpSpPr>
          <p:grpSpPr>
            <a:xfrm>
              <a:off x="4026089" y="1241946"/>
              <a:ext cx="1485900" cy="908685"/>
              <a:chOff x="0" y="0"/>
              <a:chExt cx="1486031" cy="909114"/>
            </a:xfrm>
          </p:grpSpPr>
          <p:sp>
            <p:nvSpPr>
              <p:cNvPr id="49" name="Полилиния 48"/>
              <p:cNvSpPr/>
              <p:nvPr/>
            </p:nvSpPr>
            <p:spPr>
              <a:xfrm>
                <a:off x="0" y="0"/>
                <a:ext cx="1484304" cy="909114"/>
              </a:xfrm>
              <a:custGeom>
                <a:avLst/>
                <a:gdLst>
                  <a:gd name="connsiteX0" fmla="*/ 0 w 1395385"/>
                  <a:gd name="connsiteY0" fmla="*/ 903829 h 909114"/>
                  <a:gd name="connsiteX1" fmla="*/ 750548 w 1395385"/>
                  <a:gd name="connsiteY1" fmla="*/ 903829 h 909114"/>
                  <a:gd name="connsiteX2" fmla="*/ 750548 w 1395385"/>
                  <a:gd name="connsiteY2" fmla="*/ 10571 h 909114"/>
                  <a:gd name="connsiteX3" fmla="*/ 850973 w 1395385"/>
                  <a:gd name="connsiteY3" fmla="*/ 0 h 909114"/>
                  <a:gd name="connsiteX4" fmla="*/ 861544 w 1395385"/>
                  <a:gd name="connsiteY4" fmla="*/ 909114 h 909114"/>
                  <a:gd name="connsiteX5" fmla="*/ 1395385 w 1395385"/>
                  <a:gd name="connsiteY5" fmla="*/ 909114 h 909114"/>
                  <a:gd name="connsiteX0" fmla="*/ 0 w 1455149"/>
                  <a:gd name="connsiteY0" fmla="*/ 903829 h 909114"/>
                  <a:gd name="connsiteX1" fmla="*/ 750548 w 1455149"/>
                  <a:gd name="connsiteY1" fmla="*/ 903829 h 909114"/>
                  <a:gd name="connsiteX2" fmla="*/ 750548 w 1455149"/>
                  <a:gd name="connsiteY2" fmla="*/ 10571 h 909114"/>
                  <a:gd name="connsiteX3" fmla="*/ 850973 w 1455149"/>
                  <a:gd name="connsiteY3" fmla="*/ 0 h 909114"/>
                  <a:gd name="connsiteX4" fmla="*/ 861544 w 1455149"/>
                  <a:gd name="connsiteY4" fmla="*/ 909114 h 909114"/>
                  <a:gd name="connsiteX5" fmla="*/ 1455149 w 1455149"/>
                  <a:gd name="connsiteY5" fmla="*/ 909114 h 909114"/>
                  <a:gd name="connsiteX0" fmla="*/ 0 w 1455149"/>
                  <a:gd name="connsiteY0" fmla="*/ 903829 h 909114"/>
                  <a:gd name="connsiteX1" fmla="*/ 767334 w 1455149"/>
                  <a:gd name="connsiteY1" fmla="*/ 909114 h 909114"/>
                  <a:gd name="connsiteX2" fmla="*/ 750548 w 1455149"/>
                  <a:gd name="connsiteY2" fmla="*/ 10571 h 909114"/>
                  <a:gd name="connsiteX3" fmla="*/ 850973 w 1455149"/>
                  <a:gd name="connsiteY3" fmla="*/ 0 h 909114"/>
                  <a:gd name="connsiteX4" fmla="*/ 861544 w 1455149"/>
                  <a:gd name="connsiteY4" fmla="*/ 909114 h 909114"/>
                  <a:gd name="connsiteX5" fmla="*/ 1455149 w 1455149"/>
                  <a:gd name="connsiteY5" fmla="*/ 909114 h 909114"/>
                  <a:gd name="connsiteX0" fmla="*/ 0 w 1484304"/>
                  <a:gd name="connsiteY0" fmla="*/ 909114 h 909114"/>
                  <a:gd name="connsiteX1" fmla="*/ 796489 w 1484304"/>
                  <a:gd name="connsiteY1" fmla="*/ 909114 h 909114"/>
                  <a:gd name="connsiteX2" fmla="*/ 779703 w 1484304"/>
                  <a:gd name="connsiteY2" fmla="*/ 10571 h 909114"/>
                  <a:gd name="connsiteX3" fmla="*/ 880128 w 1484304"/>
                  <a:gd name="connsiteY3" fmla="*/ 0 h 909114"/>
                  <a:gd name="connsiteX4" fmla="*/ 890699 w 1484304"/>
                  <a:gd name="connsiteY4" fmla="*/ 909114 h 909114"/>
                  <a:gd name="connsiteX5" fmla="*/ 1484304 w 1484304"/>
                  <a:gd name="connsiteY5" fmla="*/ 909114 h 909114"/>
                  <a:gd name="connsiteX0" fmla="*/ 0 w 1484304"/>
                  <a:gd name="connsiteY0" fmla="*/ 909114 h 909114"/>
                  <a:gd name="connsiteX1" fmla="*/ 796489 w 1484304"/>
                  <a:gd name="connsiteY1" fmla="*/ 909114 h 909114"/>
                  <a:gd name="connsiteX2" fmla="*/ 798162 w 1484304"/>
                  <a:gd name="connsiteY2" fmla="*/ 0 h 909114"/>
                  <a:gd name="connsiteX3" fmla="*/ 880128 w 1484304"/>
                  <a:gd name="connsiteY3" fmla="*/ 0 h 909114"/>
                  <a:gd name="connsiteX4" fmla="*/ 890699 w 1484304"/>
                  <a:gd name="connsiteY4" fmla="*/ 909114 h 909114"/>
                  <a:gd name="connsiteX5" fmla="*/ 1484304 w 1484304"/>
                  <a:gd name="connsiteY5" fmla="*/ 909114 h 909114"/>
                  <a:gd name="connsiteX0" fmla="*/ 0 w 1484304"/>
                  <a:gd name="connsiteY0" fmla="*/ 909114 h 909114"/>
                  <a:gd name="connsiteX1" fmla="*/ 796489 w 1484304"/>
                  <a:gd name="connsiteY1" fmla="*/ 909114 h 909114"/>
                  <a:gd name="connsiteX2" fmla="*/ 798162 w 1484304"/>
                  <a:gd name="connsiteY2" fmla="*/ 0 h 909114"/>
                  <a:gd name="connsiteX3" fmla="*/ 906770 w 1484304"/>
                  <a:gd name="connsiteY3" fmla="*/ 0 h 909114"/>
                  <a:gd name="connsiteX4" fmla="*/ 890699 w 1484304"/>
                  <a:gd name="connsiteY4" fmla="*/ 909114 h 909114"/>
                  <a:gd name="connsiteX5" fmla="*/ 1484304 w 1484304"/>
                  <a:gd name="connsiteY5" fmla="*/ 909114 h 909114"/>
                  <a:gd name="connsiteX0" fmla="*/ 0 w 1484304"/>
                  <a:gd name="connsiteY0" fmla="*/ 909114 h 909114"/>
                  <a:gd name="connsiteX1" fmla="*/ 796489 w 1484304"/>
                  <a:gd name="connsiteY1" fmla="*/ 909114 h 909114"/>
                  <a:gd name="connsiteX2" fmla="*/ 798162 w 1484304"/>
                  <a:gd name="connsiteY2" fmla="*/ 0 h 909114"/>
                  <a:gd name="connsiteX3" fmla="*/ 907100 w 1484304"/>
                  <a:gd name="connsiteY3" fmla="*/ 0 h 909114"/>
                  <a:gd name="connsiteX4" fmla="*/ 890699 w 1484304"/>
                  <a:gd name="connsiteY4" fmla="*/ 909114 h 909114"/>
                  <a:gd name="connsiteX5" fmla="*/ 1484304 w 1484304"/>
                  <a:gd name="connsiteY5" fmla="*/ 909114 h 909114"/>
                  <a:gd name="connsiteX0" fmla="*/ 0 w 1484304"/>
                  <a:gd name="connsiteY0" fmla="*/ 909114 h 909114"/>
                  <a:gd name="connsiteX1" fmla="*/ 796489 w 1484304"/>
                  <a:gd name="connsiteY1" fmla="*/ 909114 h 909114"/>
                  <a:gd name="connsiteX2" fmla="*/ 798162 w 1484304"/>
                  <a:gd name="connsiteY2" fmla="*/ 0 h 909114"/>
                  <a:gd name="connsiteX3" fmla="*/ 907100 w 1484304"/>
                  <a:gd name="connsiteY3" fmla="*/ 0 h 909114"/>
                  <a:gd name="connsiteX4" fmla="*/ 890699 w 1484304"/>
                  <a:gd name="connsiteY4" fmla="*/ 909114 h 909114"/>
                  <a:gd name="connsiteX5" fmla="*/ 1484304 w 1484304"/>
                  <a:gd name="connsiteY5" fmla="*/ 909114 h 909114"/>
                  <a:gd name="connsiteX0" fmla="*/ 0 w 1484304"/>
                  <a:gd name="connsiteY0" fmla="*/ 909114 h 909114"/>
                  <a:gd name="connsiteX1" fmla="*/ 796489 w 1484304"/>
                  <a:gd name="connsiteY1" fmla="*/ 909114 h 909114"/>
                  <a:gd name="connsiteX2" fmla="*/ 798162 w 1484304"/>
                  <a:gd name="connsiteY2" fmla="*/ 0 h 909114"/>
                  <a:gd name="connsiteX3" fmla="*/ 870897 w 1484304"/>
                  <a:gd name="connsiteY3" fmla="*/ 0 h 909114"/>
                  <a:gd name="connsiteX4" fmla="*/ 890699 w 1484304"/>
                  <a:gd name="connsiteY4" fmla="*/ 909114 h 909114"/>
                  <a:gd name="connsiteX5" fmla="*/ 1484304 w 1484304"/>
                  <a:gd name="connsiteY5" fmla="*/ 909114 h 909114"/>
                  <a:gd name="connsiteX0" fmla="*/ 0 w 1484304"/>
                  <a:gd name="connsiteY0" fmla="*/ 909114 h 909114"/>
                  <a:gd name="connsiteX1" fmla="*/ 796489 w 1484304"/>
                  <a:gd name="connsiteY1" fmla="*/ 909114 h 909114"/>
                  <a:gd name="connsiteX2" fmla="*/ 798162 w 1484304"/>
                  <a:gd name="connsiteY2" fmla="*/ 0 h 909114"/>
                  <a:gd name="connsiteX3" fmla="*/ 870897 w 1484304"/>
                  <a:gd name="connsiteY3" fmla="*/ 0 h 909114"/>
                  <a:gd name="connsiteX4" fmla="*/ 870897 w 1484304"/>
                  <a:gd name="connsiteY4" fmla="*/ 909114 h 909114"/>
                  <a:gd name="connsiteX5" fmla="*/ 1484304 w 1484304"/>
                  <a:gd name="connsiteY5" fmla="*/ 909114 h 909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4304" h="909114">
                    <a:moveTo>
                      <a:pt x="0" y="909114"/>
                    </a:moveTo>
                    <a:lnTo>
                      <a:pt x="796489" y="909114"/>
                    </a:lnTo>
                    <a:cubicBezTo>
                      <a:pt x="797047" y="606076"/>
                      <a:pt x="797604" y="303038"/>
                      <a:pt x="798162" y="0"/>
                    </a:cubicBezTo>
                    <a:lnTo>
                      <a:pt x="870897" y="0"/>
                    </a:lnTo>
                    <a:lnTo>
                      <a:pt x="870897" y="909114"/>
                    </a:lnTo>
                    <a:lnTo>
                      <a:pt x="1484304" y="909114"/>
                    </a:lnTo>
                  </a:path>
                </a:pathLst>
              </a:cu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cxnSp>
            <p:nvCxnSpPr>
              <p:cNvPr id="50" name="Прямая соединительная линия 49"/>
              <p:cNvCxnSpPr/>
              <p:nvPr/>
            </p:nvCxnSpPr>
            <p:spPr>
              <a:xfrm>
                <a:off x="2028" y="320344"/>
                <a:ext cx="796290" cy="0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Прямая соединительная линия 50"/>
              <p:cNvCxnSpPr/>
              <p:nvPr/>
            </p:nvCxnSpPr>
            <p:spPr>
              <a:xfrm>
                <a:off x="869795" y="320344"/>
                <a:ext cx="616236" cy="0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5" name="Прямая соединительная линия 44"/>
            <p:cNvCxnSpPr>
              <a:stCxn id="38" idx="2"/>
            </p:cNvCxnSpPr>
            <p:nvPr/>
          </p:nvCxnSpPr>
          <p:spPr>
            <a:xfrm>
              <a:off x="4209116" y="761709"/>
              <a:ext cx="727364" cy="577610"/>
            </a:xfrm>
            <a:prstGeom prst="lin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46" name="Выноска 1 45"/>
            <p:cNvSpPr/>
            <p:nvPr/>
          </p:nvSpPr>
          <p:spPr>
            <a:xfrm flipH="1">
              <a:off x="-286262" y="422906"/>
              <a:ext cx="1274321" cy="529919"/>
            </a:xfrm>
            <a:prstGeom prst="borderCallout1">
              <a:avLst>
                <a:gd name="adj1" fmla="val 49919"/>
                <a:gd name="adj2" fmla="val -541"/>
                <a:gd name="adj3" fmla="val 218777"/>
                <a:gd name="adj4" fmla="val -76571"/>
              </a:avLst>
            </a:prstGeom>
            <a:solidFill>
              <a:schemeClr val="bg1"/>
            </a:solidFill>
            <a:ln w="6350">
              <a:solidFill>
                <a:schemeClr val="tx1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0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Блик уголкового отражателя на границе наплавки</a:t>
              </a:r>
              <a:endPara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5936776" y="1248770"/>
              <a:ext cx="440055" cy="898525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2947916" y="1248770"/>
              <a:ext cx="440055" cy="898642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sp>
        <p:nvSpPr>
          <p:cNvPr id="55" name="Прямоугольник 54"/>
          <p:cNvSpPr/>
          <p:nvPr/>
        </p:nvSpPr>
        <p:spPr>
          <a:xfrm>
            <a:off x="1240172" y="5063699"/>
            <a:ext cx="1050698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ЦФА-изображения придонного паза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(отражатель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5) без учёта анизотропной наплавки (слева) и с учётом (справа). Изображения D- и C-типа свёрнуты по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максимуму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Пикто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-граммы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трёх используемых для восстановления акустических схем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 графики фазовых медленностей показаны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внизу рисунка. </a:t>
            </a: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421" y="3443154"/>
            <a:ext cx="2065363" cy="15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321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0" y="61380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133" y="6353597"/>
            <a:ext cx="4419800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fld id="{4E72AE78-D436-49EA-96BD-F3E2DF24FADA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51</a:t>
            </a:fld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Ультразвуковая автоматизированная дефектометрия</a:t>
            </a:r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04" y="6264028"/>
            <a:ext cx="1640929" cy="461449"/>
          </a:xfrm>
          <a:prstGeom prst="rect">
            <a:avLst/>
          </a:prstGeom>
        </p:spPr>
      </p:pic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1294453" y="5692314"/>
            <a:ext cx="10239279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>
              <a:spcBef>
                <a:spcPct val="20000"/>
              </a:spcBef>
            </a:pPr>
            <a:r>
              <a:rPr lang="ru-RU" sz="1400" dirty="0" smtClean="0">
                <a:latin typeface="Calibri" pitchFamily="34" charset="0"/>
                <a:cs typeface="Calibri" pitchFamily="34" charset="0"/>
              </a:rPr>
              <a:t>Характерные объекты контроля 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обладающие </a:t>
            </a:r>
            <a:r>
              <a:rPr lang="ru-RU" sz="1400" dirty="0" smtClean="0">
                <a:latin typeface="Calibri" pitchFamily="34" charset="0"/>
                <a:cs typeface="Calibri" pitchFamily="34" charset="0"/>
              </a:rPr>
              <a:t>неоднородными анизотропными свойствами 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– </a:t>
            </a:r>
            <a:r>
              <a:rPr lang="ru-RU" sz="1400" dirty="0" smtClean="0">
                <a:latin typeface="Calibri" pitchFamily="34" charset="0"/>
                <a:cs typeface="Calibri" pitchFamily="34" charset="0"/>
              </a:rPr>
              <a:t>композитные швы.</a:t>
            </a:r>
            <a:endParaRPr lang="ru-RU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AD4D3B5F-68F0-4BFD-B8A1-1817A009CB20}" type="slidenum">
              <a:rPr lang="ru-RU" smtClean="0"/>
              <a:t>51</a:t>
            </a:fld>
            <a:endParaRPr lang="ru-RU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091" y="738769"/>
            <a:ext cx="8930177" cy="485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1577040" y="-372065"/>
            <a:ext cx="11578785" cy="9941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Распространение звука в неоднородной анизотропной среде </a:t>
            </a:r>
          </a:p>
        </p:txBody>
      </p:sp>
    </p:spTree>
    <p:extLst>
      <p:ext uri="{BB962C8B-B14F-4D97-AF65-F5344CB8AC3E}">
        <p14:creationId xmlns:p14="http://schemas.microsoft.com/office/powerpoint/2010/main" val="59965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0" y="61380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133" y="6353597"/>
            <a:ext cx="4419800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fld id="{4E72AE78-D436-49EA-96BD-F3E2DF24FADA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52</a:t>
            </a:fld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Ультразвуковая автоматизированная дефектометрия</a:t>
            </a:r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04" y="6264028"/>
            <a:ext cx="1640929" cy="4614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675" y="3318573"/>
            <a:ext cx="3926898" cy="294545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2" name="Рисунок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96" y="3260835"/>
            <a:ext cx="2879725" cy="215773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1251074" y="-373860"/>
            <a:ext cx="8641730" cy="9941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Модель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MINA</a:t>
            </a: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479" y="845930"/>
            <a:ext cx="2879725" cy="215773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1309057" y="5180989"/>
            <a:ext cx="3606876" cy="130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Упругие свойства областей сварного соединения одинаковые, но меняется угол наклона кристаллических осей.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158" y="397736"/>
            <a:ext cx="3926898" cy="294545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68512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0" y="61380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133" y="6353597"/>
            <a:ext cx="4419800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fld id="{4E72AE78-D436-49EA-96BD-F3E2DF24FADA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53</a:t>
            </a:fld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Ультразвуковая автоматизированная дефектометрия</a:t>
            </a:r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04" y="6264028"/>
            <a:ext cx="1640929" cy="461449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987171" y="45609"/>
            <a:ext cx="8641730" cy="9941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Распространение звука в неоднородной анизотропной среде 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992925" y="5028485"/>
            <a:ext cx="8640960" cy="1235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>
              <a:spcBef>
                <a:spcPct val="20000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Изображение отражателей, полученные как модуль суммы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комплексных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парциальных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изображений (метод тройного сканирования),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восстановленных в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предположении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однородной среды, (слева) и восстановленных с учётом неоднородности среды по модели MINA (справа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180" y="1327780"/>
            <a:ext cx="4325405" cy="3240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71" y="1327780"/>
            <a:ext cx="4325405" cy="3240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5" name="Выноска 1 14"/>
          <p:cNvSpPr/>
          <p:nvPr/>
        </p:nvSpPr>
        <p:spPr>
          <a:xfrm flipH="1">
            <a:off x="1235590" y="3181056"/>
            <a:ext cx="876935" cy="309338"/>
          </a:xfrm>
          <a:prstGeom prst="borderCallout1">
            <a:avLst>
              <a:gd name="adj1" fmla="val 49919"/>
              <a:gd name="adj2" fmla="val -541"/>
              <a:gd name="adj3" fmla="val 187817"/>
              <a:gd name="adj4" fmla="val -85495"/>
            </a:avLst>
          </a:prstGeom>
          <a:solidFill>
            <a:schemeClr val="bg1"/>
          </a:solidFill>
          <a:ln w="6350">
            <a:solidFill>
              <a:srgbClr val="FF0000"/>
            </a:solidFill>
            <a:tailEnd type="stealth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1000" kern="1200" spc="-5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Блики сместились</a:t>
            </a:r>
            <a:endParaRPr lang="ru-RU" sz="3600" kern="1400" spc="-5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Выноска 1 15"/>
          <p:cNvSpPr/>
          <p:nvPr/>
        </p:nvSpPr>
        <p:spPr>
          <a:xfrm>
            <a:off x="4880141" y="2249284"/>
            <a:ext cx="864870" cy="340272"/>
          </a:xfrm>
          <a:prstGeom prst="borderCallout1">
            <a:avLst>
              <a:gd name="adj1" fmla="val 49919"/>
              <a:gd name="adj2" fmla="val -541"/>
              <a:gd name="adj3" fmla="val -28558"/>
              <a:gd name="adj4" fmla="val -80352"/>
            </a:avLst>
          </a:prstGeom>
          <a:solidFill>
            <a:schemeClr val="bg1"/>
          </a:solidFill>
          <a:ln w="6350">
            <a:solidFill>
              <a:srgbClr val="FF0000"/>
            </a:solidFill>
            <a:tailEnd type="stealth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1000" kern="1200" spc="-5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Блики размылись</a:t>
            </a:r>
            <a:endParaRPr lang="ru-RU" sz="3600" kern="1400" spc="-5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/>
          <p:cNvCxnSpPr>
            <a:stCxn id="16" idx="2"/>
          </p:cNvCxnSpPr>
          <p:nvPr/>
        </p:nvCxnSpPr>
        <p:spPr>
          <a:xfrm flipH="1">
            <a:off x="4170405" y="2419420"/>
            <a:ext cx="709736" cy="170136"/>
          </a:xfrm>
          <a:prstGeom prst="line">
            <a:avLst/>
          </a:prstGeom>
          <a:solidFill>
            <a:schemeClr val="bg1"/>
          </a:solidFill>
          <a:ln w="6350">
            <a:solidFill>
              <a:srgbClr val="FF0000"/>
            </a:solidFill>
            <a:tailEnd type="stealth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2113160" y="3335725"/>
            <a:ext cx="2057245" cy="543242"/>
          </a:xfrm>
          <a:prstGeom prst="line">
            <a:avLst/>
          </a:prstGeom>
          <a:solidFill>
            <a:schemeClr val="bg1"/>
          </a:solidFill>
          <a:ln w="6350">
            <a:solidFill>
              <a:srgbClr val="FF0000"/>
            </a:solidFill>
            <a:tailEnd type="stealth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50999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0" y="61380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133" y="6353597"/>
            <a:ext cx="4419800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fld id="{4E72AE78-D436-49EA-96BD-F3E2DF24FADA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54</a:t>
            </a:fld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Ультразвуковая автоматизированная дефектометрия</a:t>
            </a:r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04" y="6264028"/>
            <a:ext cx="1640929" cy="46144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08670" y="721057"/>
            <a:ext cx="9144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Восстановить высококачественное изображение отражателей без знания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геометро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-акустических свойств образца невозможно!</a:t>
            </a:r>
            <a:b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Кроме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того нужны откалиброванные пары «антенная решётка и призма»!</a:t>
            </a:r>
          </a:p>
        </p:txBody>
      </p:sp>
    </p:spTree>
    <p:extLst>
      <p:ext uri="{BB962C8B-B14F-4D97-AF65-F5344CB8AC3E}">
        <p14:creationId xmlns:p14="http://schemas.microsoft.com/office/powerpoint/2010/main" val="181662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270159"/>
            </a:gs>
            <a:gs pos="0">
              <a:srgbClr val="2D0167"/>
            </a:gs>
            <a:gs pos="100000">
              <a:srgbClr val="20014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168530" y="852884"/>
            <a:ext cx="10058400" cy="2368110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 обратной коэффициентной </a:t>
            </a:r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44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0" y="61380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133" y="6353597"/>
            <a:ext cx="4419800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fld id="{4E72AE78-D436-49EA-96BD-F3E2DF24FADA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56</a:t>
            </a:fld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Ультразвуковая автоматизированная дефектометрия</a:t>
            </a:r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04" y="6264028"/>
            <a:ext cx="1640929" cy="461449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251757" y="827121"/>
            <a:ext cx="8641047" cy="9306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Алгоритм будущего (коэффициентная задача)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51757" y="1939407"/>
            <a:ext cx="86409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Алгоритм разработан в МГУ для маммографии и позволяет получать информацию об отражателе в виде распределения скорости звука в трёхмерном пространстве на сет-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1000×1000×500. Его изюминка в том, что прямые задачи решаются методом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конечных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разностей, а градиент целевой функции рассчитывается аналитически, что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позволяет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применять методы первого порядка для поиска минимума. Это метод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постобработки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эхосигналов и для его реализации требуется доступ к супер-компьютеру (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Гончарский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Романов, 2011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Основа – фундаментальные работы 1950-1970 годов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Ладыженской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О.А..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Известны работы Бейлиной и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Клебанова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рубежом аналогичный метод называется 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Full Waveform Inversion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»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Seidl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2017).</a:t>
            </a:r>
          </a:p>
        </p:txBody>
      </p:sp>
    </p:spTree>
    <p:extLst>
      <p:ext uri="{BB962C8B-B14F-4D97-AF65-F5344CB8AC3E}">
        <p14:creationId xmlns:p14="http://schemas.microsoft.com/office/powerpoint/2010/main" val="45656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6133" y="6353597"/>
            <a:ext cx="4419800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fld id="{4E72AE78-D436-49EA-96BD-F3E2DF24FADA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57</a:t>
            </a:fld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Ультразвуковая автоматизированная дефектометрия</a:t>
            </a:r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04" y="6264028"/>
            <a:ext cx="1640929" cy="461449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1380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932488" y="137689"/>
            <a:ext cx="8641047" cy="9306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Модельный эксперимент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>
          <a:xfrm>
            <a:off x="1023191" y="5018836"/>
            <a:ext cx="1011436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Рексолитовой ротор со стерженьком или двумя стерженьками мог повернуться 16 раз через 22.5 градусов относительно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рексолитового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статора (рексолит 2.33 мм/мкс,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капролон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2.65 мм/мкс,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полиацеталь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2.38 мм/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мкс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, эбонит 2.44 мм/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мкс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7054" y="1493198"/>
            <a:ext cx="6055750" cy="2968605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788472" y="1616327"/>
            <a:ext cx="3091021" cy="3219450"/>
            <a:chOff x="5858034" y="2273696"/>
            <a:chExt cx="3091021" cy="321945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53480" y="2273696"/>
              <a:ext cx="2695575" cy="3219450"/>
            </a:xfrm>
            <a:prstGeom prst="rect">
              <a:avLst/>
            </a:prstGeom>
          </p:spPr>
        </p:pic>
        <p:sp>
          <p:nvSpPr>
            <p:cNvPr id="14" name="Выноска 1 13"/>
            <p:cNvSpPr/>
            <p:nvPr/>
          </p:nvSpPr>
          <p:spPr>
            <a:xfrm flipH="1">
              <a:off x="5858034" y="3489013"/>
              <a:ext cx="790892" cy="248285"/>
            </a:xfrm>
            <a:prstGeom prst="borderCallout1">
              <a:avLst>
                <a:gd name="adj1" fmla="val 50925"/>
                <a:gd name="adj2" fmla="val 764"/>
                <a:gd name="adj3" fmla="val 122571"/>
                <a:gd name="adj4" fmla="val -55787"/>
              </a:avLst>
            </a:prstGeom>
            <a:solidFill>
              <a:schemeClr val="bg1"/>
            </a:solidFill>
            <a:ln w="6350">
              <a:solidFill>
                <a:srgbClr val="FF0000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0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Статор</a:t>
              </a:r>
              <a:endParaRPr lang="ru-RU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Выноска 1 14"/>
            <p:cNvSpPr/>
            <p:nvPr/>
          </p:nvSpPr>
          <p:spPr>
            <a:xfrm>
              <a:off x="8310184" y="2400552"/>
              <a:ext cx="582295" cy="245110"/>
            </a:xfrm>
            <a:prstGeom prst="borderCallout1">
              <a:avLst>
                <a:gd name="adj1" fmla="val 50925"/>
                <a:gd name="adj2" fmla="val 764"/>
                <a:gd name="adj3" fmla="val 169741"/>
                <a:gd name="adj4" fmla="val -96880"/>
              </a:avLst>
            </a:prstGeom>
            <a:solidFill>
              <a:schemeClr val="bg1"/>
            </a:solidFill>
            <a:ln w="6350">
              <a:solidFill>
                <a:srgbClr val="FF0000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0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Ротор</a:t>
              </a:r>
              <a:endParaRPr lang="ru-RU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574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6133" y="6353597"/>
            <a:ext cx="4419800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fld id="{4E72AE78-D436-49EA-96BD-F3E2DF24FADA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58</a:t>
            </a:fld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Ультразвуковая автоматизированная дефектометрия</a:t>
            </a:r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04" y="6264028"/>
            <a:ext cx="1640929" cy="461449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1380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251757" y="-206577"/>
            <a:ext cx="8641047" cy="9306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Модельный эксперимент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027" y="980378"/>
            <a:ext cx="7867164" cy="43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71" y="981854"/>
            <a:ext cx="6076481" cy="4320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976449" y="5337552"/>
            <a:ext cx="86410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Полиацеталь-капролон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(2.378,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2.655) мм/мкс</a:t>
            </a:r>
            <a:endParaRPr lang="ru-RU" dirty="0"/>
          </a:p>
        </p:txBody>
      </p:sp>
      <p:sp>
        <p:nvSpPr>
          <p:cNvPr id="14" name="Выноска 1 13"/>
          <p:cNvSpPr/>
          <p:nvPr/>
        </p:nvSpPr>
        <p:spPr>
          <a:xfrm>
            <a:off x="5296930" y="4283781"/>
            <a:ext cx="944880" cy="279400"/>
          </a:xfrm>
          <a:prstGeom prst="borderCallout1">
            <a:avLst>
              <a:gd name="adj1" fmla="val 54500"/>
              <a:gd name="adj2" fmla="val 99821"/>
              <a:gd name="adj3" fmla="val -123934"/>
              <a:gd name="adj4" fmla="val 271634"/>
            </a:avLst>
          </a:prstGeom>
          <a:solidFill>
            <a:schemeClr val="bg1"/>
          </a:solidFill>
          <a:ln w="6350">
            <a:solidFill>
              <a:srgbClr val="FF00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0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Капролон</a:t>
            </a:r>
            <a:endParaRPr lang="ru-RU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Выноска 1 14"/>
          <p:cNvSpPr/>
          <p:nvPr/>
        </p:nvSpPr>
        <p:spPr>
          <a:xfrm>
            <a:off x="5296930" y="1700125"/>
            <a:ext cx="944880" cy="279400"/>
          </a:xfrm>
          <a:prstGeom prst="borderCallout1">
            <a:avLst>
              <a:gd name="adj1" fmla="val 54500"/>
              <a:gd name="adj2" fmla="val 99821"/>
              <a:gd name="adj3" fmla="val 377547"/>
              <a:gd name="adj4" fmla="val 268695"/>
            </a:avLst>
          </a:prstGeom>
          <a:solidFill>
            <a:schemeClr val="bg1"/>
          </a:solidFill>
          <a:ln w="6350">
            <a:solidFill>
              <a:srgbClr val="FF00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0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Полиацеталь</a:t>
            </a:r>
            <a:endParaRPr lang="ru-RU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Выноска 1 15"/>
          <p:cNvSpPr/>
          <p:nvPr/>
        </p:nvSpPr>
        <p:spPr>
          <a:xfrm>
            <a:off x="5080906" y="2627597"/>
            <a:ext cx="1250925" cy="473839"/>
          </a:xfrm>
          <a:prstGeom prst="borderCallout1">
            <a:avLst>
              <a:gd name="adj1" fmla="val 54500"/>
              <a:gd name="adj2" fmla="val 99821"/>
              <a:gd name="adj3" fmla="val 180067"/>
              <a:gd name="adj4" fmla="val 321378"/>
            </a:avLst>
          </a:prstGeom>
          <a:solidFill>
            <a:schemeClr val="bg1"/>
          </a:solidFill>
          <a:ln w="6350">
            <a:solidFill>
              <a:srgbClr val="FF00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0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Возможно скопище пузырьков воздуха</a:t>
            </a:r>
            <a:endParaRPr lang="ru-RU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20466" y="748682"/>
            <a:ext cx="3581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Решение коэффициентной задачи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017010" y="742632"/>
            <a:ext cx="33990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ЦФА-изображение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579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6133" y="6353597"/>
            <a:ext cx="4419800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fld id="{4E72AE78-D436-49EA-96BD-F3E2DF24FADA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59</a:t>
            </a:fld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Ультразвуковая автоматизированная дефектометрия</a:t>
            </a:r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04" y="6264028"/>
            <a:ext cx="1640929" cy="461449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1380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33" y="-167921"/>
            <a:ext cx="8755919" cy="6224912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391554" y="-92648"/>
            <a:ext cx="8641047" cy="9306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Модельный эксперимент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6"/>
          <p:cNvSpPr txBox="1">
            <a:spLocks noChangeArrowheads="1"/>
          </p:cNvSpPr>
          <p:nvPr/>
        </p:nvSpPr>
        <p:spPr>
          <a:xfrm>
            <a:off x="1218059" y="5167868"/>
            <a:ext cx="7571128" cy="12444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 smtClean="0">
                <a:latin typeface="Calibri" pitchFamily="34" charset="0"/>
                <a:cs typeface="Calibri" pitchFamily="34" charset="0"/>
              </a:rPr>
              <a:t>Основной металл перлитная сталь со скоростью продольной волны 5.9 мм/мкс, а сварной шов аустенитная сталь - 5.7 мм/мкс. Две антенные решётки приложены справа и слева от сварного соединения.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dirty="0" smtClean="0">
                <a:latin typeface="Calibri" pitchFamily="34" charset="0"/>
                <a:cs typeface="Calibri" pitchFamily="34" charset="0"/>
              </a:rPr>
              <a:t>Использовались только однократно отражённые импульсы.</a:t>
            </a:r>
          </a:p>
        </p:txBody>
      </p:sp>
    </p:spTree>
    <p:extLst>
      <p:ext uri="{BB962C8B-B14F-4D97-AF65-F5344CB8AC3E}">
        <p14:creationId xmlns:p14="http://schemas.microsoft.com/office/powerpoint/2010/main" val="96896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0" y="61380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133" y="6353597"/>
            <a:ext cx="4419800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fld id="{4E72AE78-D436-49EA-96BD-F3E2DF24FADA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Ультразвуковая автоматизированная дефектометрия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04" y="6264028"/>
            <a:ext cx="1640929" cy="461449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240158" y="-246014"/>
            <a:ext cx="9961242" cy="153639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Корреляционный метод (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C-SAFT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l"/>
            <a:endParaRPr lang="ru-RU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366" y="1375268"/>
            <a:ext cx="1901856" cy="1501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844" y="1182815"/>
            <a:ext cx="6334323" cy="382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1043941" y="5270571"/>
            <a:ext cx="10096499" cy="708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None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Эхосигналы от отверстия бокового сверления диаметром 2 мм в образце толщиной 18 мм. Для каждой точки ОВИ рассчитываются эхосигналы для заданной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акустической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схемы, которые коррелируются с измеренным залпом.  Результат корреляции и есть изображение отражателя в выбранной точке ОВИ.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5"/>
          <p:cNvGrpSpPr>
            <a:grpSpLocks/>
          </p:cNvGrpSpPr>
          <p:nvPr/>
        </p:nvGrpSpPr>
        <p:grpSpPr bwMode="auto">
          <a:xfrm flipH="1">
            <a:off x="1409178" y="3065072"/>
            <a:ext cx="6086477" cy="227015"/>
            <a:chOff x="432" y="2483"/>
            <a:chExt cx="3846" cy="143"/>
          </a:xfrm>
        </p:grpSpPr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432" y="2496"/>
              <a:ext cx="108" cy="83"/>
            </a:xfrm>
            <a:custGeom>
              <a:avLst/>
              <a:gdLst>
                <a:gd name="T0" fmla="*/ 0 w 116"/>
                <a:gd name="T1" fmla="*/ 0 h 28"/>
                <a:gd name="T2" fmla="*/ 63 w 116"/>
                <a:gd name="T3" fmla="*/ 9 h 28"/>
                <a:gd name="T4" fmla="*/ 116 w 116"/>
                <a:gd name="T5" fmla="*/ 28 h 28"/>
                <a:gd name="T6" fmla="*/ 0 60000 65536"/>
                <a:gd name="T7" fmla="*/ 0 60000 65536"/>
                <a:gd name="T8" fmla="*/ 0 60000 65536"/>
                <a:gd name="T9" fmla="*/ 0 w 116"/>
                <a:gd name="T10" fmla="*/ 0 h 28"/>
                <a:gd name="T11" fmla="*/ 116 w 116"/>
                <a:gd name="T12" fmla="*/ 28 h 28"/>
                <a:gd name="connsiteX0" fmla="*/ 0 w 10000"/>
                <a:gd name="connsiteY0" fmla="*/ 5115 h 15115"/>
                <a:gd name="connsiteX1" fmla="*/ 3615 w 10000"/>
                <a:gd name="connsiteY1" fmla="*/ 293 h 15115"/>
                <a:gd name="connsiteX2" fmla="*/ 10000 w 10000"/>
                <a:gd name="connsiteY2" fmla="*/ 15115 h 15115"/>
                <a:gd name="connsiteX0" fmla="*/ 0 w 10000"/>
                <a:gd name="connsiteY0" fmla="*/ 7212 h 17212"/>
                <a:gd name="connsiteX1" fmla="*/ 2837 w 10000"/>
                <a:gd name="connsiteY1" fmla="*/ 231 h 17212"/>
                <a:gd name="connsiteX2" fmla="*/ 10000 w 10000"/>
                <a:gd name="connsiteY2" fmla="*/ 17212 h 17212"/>
                <a:gd name="connsiteX0" fmla="*/ 0 w 9870"/>
                <a:gd name="connsiteY0" fmla="*/ 7212 h 24742"/>
                <a:gd name="connsiteX1" fmla="*/ 2837 w 9870"/>
                <a:gd name="connsiteY1" fmla="*/ 231 h 24742"/>
                <a:gd name="connsiteX2" fmla="*/ 9870 w 9870"/>
                <a:gd name="connsiteY2" fmla="*/ 24742 h 24742"/>
                <a:gd name="connsiteX0" fmla="*/ 0 w 9472"/>
                <a:gd name="connsiteY0" fmla="*/ 2915 h 11957"/>
                <a:gd name="connsiteX1" fmla="*/ 2874 w 9472"/>
                <a:gd name="connsiteY1" fmla="*/ 93 h 11957"/>
                <a:gd name="connsiteX2" fmla="*/ 9472 w 9472"/>
                <a:gd name="connsiteY2" fmla="*/ 11957 h 11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72" h="11957">
                  <a:moveTo>
                    <a:pt x="0" y="2915"/>
                  </a:moveTo>
                  <a:cubicBezTo>
                    <a:pt x="873" y="3059"/>
                    <a:pt x="1215" y="-628"/>
                    <a:pt x="2874" y="93"/>
                  </a:cubicBezTo>
                  <a:cubicBezTo>
                    <a:pt x="4534" y="815"/>
                    <a:pt x="8512" y="11379"/>
                    <a:pt x="9472" y="11957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553" y="2491"/>
              <a:ext cx="118" cy="76"/>
            </a:xfrm>
            <a:custGeom>
              <a:avLst/>
              <a:gdLst>
                <a:gd name="T0" fmla="*/ 0 w 116"/>
                <a:gd name="T1" fmla="*/ 0 h 28"/>
                <a:gd name="T2" fmla="*/ 63 w 116"/>
                <a:gd name="T3" fmla="*/ 9 h 28"/>
                <a:gd name="T4" fmla="*/ 116 w 116"/>
                <a:gd name="T5" fmla="*/ 28 h 28"/>
                <a:gd name="T6" fmla="*/ 0 60000 65536"/>
                <a:gd name="T7" fmla="*/ 0 60000 65536"/>
                <a:gd name="T8" fmla="*/ 0 60000 65536"/>
                <a:gd name="T9" fmla="*/ 0 w 116"/>
                <a:gd name="T10" fmla="*/ 0 h 28"/>
                <a:gd name="T11" fmla="*/ 116 w 116"/>
                <a:gd name="T12" fmla="*/ 28 h 28"/>
                <a:gd name="connsiteX0" fmla="*/ 0 w 10000"/>
                <a:gd name="connsiteY0" fmla="*/ 8772 h 18772"/>
                <a:gd name="connsiteX1" fmla="*/ 3096 w 10000"/>
                <a:gd name="connsiteY1" fmla="*/ 200 h 18772"/>
                <a:gd name="connsiteX2" fmla="*/ 10000 w 10000"/>
                <a:gd name="connsiteY2" fmla="*/ 18772 h 18772"/>
                <a:gd name="connsiteX0" fmla="*/ 0 w 10130"/>
                <a:gd name="connsiteY0" fmla="*/ 8772 h 26741"/>
                <a:gd name="connsiteX1" fmla="*/ 3096 w 10130"/>
                <a:gd name="connsiteY1" fmla="*/ 200 h 26741"/>
                <a:gd name="connsiteX2" fmla="*/ 10130 w 10130"/>
                <a:gd name="connsiteY2" fmla="*/ 26741 h 26741"/>
                <a:gd name="connsiteX0" fmla="*/ 0 w 10130"/>
                <a:gd name="connsiteY0" fmla="*/ 3086 h 26938"/>
                <a:gd name="connsiteX1" fmla="*/ 3096 w 10130"/>
                <a:gd name="connsiteY1" fmla="*/ 397 h 26938"/>
                <a:gd name="connsiteX2" fmla="*/ 10130 w 10130"/>
                <a:gd name="connsiteY2" fmla="*/ 26938 h 2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30" h="26938">
                  <a:moveTo>
                    <a:pt x="0" y="3086"/>
                  </a:moveTo>
                  <a:cubicBezTo>
                    <a:pt x="862" y="3443"/>
                    <a:pt x="1458" y="-1388"/>
                    <a:pt x="3096" y="397"/>
                  </a:cubicBezTo>
                  <a:cubicBezTo>
                    <a:pt x="4734" y="2183"/>
                    <a:pt x="9182" y="25509"/>
                    <a:pt x="10130" y="269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auto">
            <a:xfrm>
              <a:off x="673" y="2488"/>
              <a:ext cx="110" cy="66"/>
            </a:xfrm>
            <a:custGeom>
              <a:avLst/>
              <a:gdLst>
                <a:gd name="T0" fmla="*/ 0 w 116"/>
                <a:gd name="T1" fmla="*/ 0 h 28"/>
                <a:gd name="T2" fmla="*/ 63 w 116"/>
                <a:gd name="T3" fmla="*/ 9 h 28"/>
                <a:gd name="T4" fmla="*/ 116 w 116"/>
                <a:gd name="T5" fmla="*/ 28 h 28"/>
                <a:gd name="T6" fmla="*/ 0 60000 65536"/>
                <a:gd name="T7" fmla="*/ 0 60000 65536"/>
                <a:gd name="T8" fmla="*/ 0 60000 65536"/>
                <a:gd name="T9" fmla="*/ 0 w 116"/>
                <a:gd name="T10" fmla="*/ 0 h 28"/>
                <a:gd name="T11" fmla="*/ 116 w 116"/>
                <a:gd name="T12" fmla="*/ 28 h 28"/>
                <a:gd name="connsiteX0" fmla="*/ 0 w 10000"/>
                <a:gd name="connsiteY0" fmla="*/ 9827 h 19827"/>
                <a:gd name="connsiteX1" fmla="*/ 3096 w 10000"/>
                <a:gd name="connsiteY1" fmla="*/ 184 h 19827"/>
                <a:gd name="connsiteX2" fmla="*/ 10000 w 10000"/>
                <a:gd name="connsiteY2" fmla="*/ 19827 h 19827"/>
                <a:gd name="connsiteX0" fmla="*/ 0 w 10000"/>
                <a:gd name="connsiteY0" fmla="*/ 3632 h 20005"/>
                <a:gd name="connsiteX1" fmla="*/ 3096 w 10000"/>
                <a:gd name="connsiteY1" fmla="*/ 362 h 20005"/>
                <a:gd name="connsiteX2" fmla="*/ 10000 w 10000"/>
                <a:gd name="connsiteY2" fmla="*/ 20005 h 20005"/>
                <a:gd name="connsiteX0" fmla="*/ 0 w 9481"/>
                <a:gd name="connsiteY0" fmla="*/ 3632 h 23164"/>
                <a:gd name="connsiteX1" fmla="*/ 3096 w 9481"/>
                <a:gd name="connsiteY1" fmla="*/ 362 h 23164"/>
                <a:gd name="connsiteX2" fmla="*/ 9481 w 9481"/>
                <a:gd name="connsiteY2" fmla="*/ 23164 h 23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81" h="23164">
                  <a:moveTo>
                    <a:pt x="0" y="3632"/>
                  </a:moveTo>
                  <a:cubicBezTo>
                    <a:pt x="862" y="3989"/>
                    <a:pt x="1458" y="-1423"/>
                    <a:pt x="3096" y="362"/>
                  </a:cubicBezTo>
                  <a:cubicBezTo>
                    <a:pt x="4734" y="2148"/>
                    <a:pt x="8533" y="21735"/>
                    <a:pt x="9481" y="23164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Freeform 9"/>
            <p:cNvSpPr>
              <a:spLocks/>
            </p:cNvSpPr>
            <p:nvPr/>
          </p:nvSpPr>
          <p:spPr bwMode="auto">
            <a:xfrm>
              <a:off x="793" y="2488"/>
              <a:ext cx="113" cy="67"/>
            </a:xfrm>
            <a:custGeom>
              <a:avLst/>
              <a:gdLst>
                <a:gd name="T0" fmla="*/ 0 w 116"/>
                <a:gd name="T1" fmla="*/ 0 h 28"/>
                <a:gd name="T2" fmla="*/ 63 w 116"/>
                <a:gd name="T3" fmla="*/ 9 h 28"/>
                <a:gd name="T4" fmla="*/ 116 w 116"/>
                <a:gd name="T5" fmla="*/ 28 h 28"/>
                <a:gd name="T6" fmla="*/ 0 60000 65536"/>
                <a:gd name="T7" fmla="*/ 0 60000 65536"/>
                <a:gd name="T8" fmla="*/ 0 60000 65536"/>
                <a:gd name="T9" fmla="*/ 0 w 116"/>
                <a:gd name="T10" fmla="*/ 0 h 28"/>
                <a:gd name="T11" fmla="*/ 116 w 116"/>
                <a:gd name="T12" fmla="*/ 28 h 28"/>
                <a:gd name="connsiteX0" fmla="*/ 0 w 10000"/>
                <a:gd name="connsiteY0" fmla="*/ 0 h 15357"/>
                <a:gd name="connsiteX1" fmla="*/ 5431 w 10000"/>
                <a:gd name="connsiteY1" fmla="*/ 8571 h 15357"/>
                <a:gd name="connsiteX2" fmla="*/ 10000 w 10000"/>
                <a:gd name="connsiteY2" fmla="*/ 15357 h 15357"/>
                <a:gd name="connsiteX0" fmla="*/ 0 w 10000"/>
                <a:gd name="connsiteY0" fmla="*/ 5115 h 20472"/>
                <a:gd name="connsiteX1" fmla="*/ 3485 w 10000"/>
                <a:gd name="connsiteY1" fmla="*/ 293 h 20472"/>
                <a:gd name="connsiteX2" fmla="*/ 10000 w 10000"/>
                <a:gd name="connsiteY2" fmla="*/ 20472 h 20472"/>
                <a:gd name="connsiteX0" fmla="*/ 0 w 9741"/>
                <a:gd name="connsiteY0" fmla="*/ 5115 h 24243"/>
                <a:gd name="connsiteX1" fmla="*/ 3485 w 9741"/>
                <a:gd name="connsiteY1" fmla="*/ 293 h 24243"/>
                <a:gd name="connsiteX2" fmla="*/ 9741 w 9741"/>
                <a:gd name="connsiteY2" fmla="*/ 24243 h 24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41" h="24243">
                  <a:moveTo>
                    <a:pt x="0" y="5115"/>
                  </a:moveTo>
                  <a:cubicBezTo>
                    <a:pt x="862" y="5472"/>
                    <a:pt x="1847" y="-1492"/>
                    <a:pt x="3485" y="293"/>
                  </a:cubicBezTo>
                  <a:cubicBezTo>
                    <a:pt x="5123" y="2079"/>
                    <a:pt x="8793" y="22814"/>
                    <a:pt x="9741" y="24243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auto">
            <a:xfrm>
              <a:off x="917" y="2489"/>
              <a:ext cx="110" cy="69"/>
            </a:xfrm>
            <a:custGeom>
              <a:avLst/>
              <a:gdLst>
                <a:gd name="T0" fmla="*/ 0 w 116"/>
                <a:gd name="T1" fmla="*/ 0 h 28"/>
                <a:gd name="T2" fmla="*/ 63 w 116"/>
                <a:gd name="T3" fmla="*/ 9 h 28"/>
                <a:gd name="T4" fmla="*/ 116 w 116"/>
                <a:gd name="T5" fmla="*/ 28 h 28"/>
                <a:gd name="T6" fmla="*/ 0 60000 65536"/>
                <a:gd name="T7" fmla="*/ 0 60000 65536"/>
                <a:gd name="T8" fmla="*/ 0 60000 65536"/>
                <a:gd name="T9" fmla="*/ 0 w 116"/>
                <a:gd name="T10" fmla="*/ 0 h 28"/>
                <a:gd name="T11" fmla="*/ 116 w 116"/>
                <a:gd name="T12" fmla="*/ 28 h 28"/>
                <a:gd name="connsiteX0" fmla="*/ 0 w 9741"/>
                <a:gd name="connsiteY0" fmla="*/ 0 h 15357"/>
                <a:gd name="connsiteX1" fmla="*/ 5172 w 9741"/>
                <a:gd name="connsiteY1" fmla="*/ 8571 h 15357"/>
                <a:gd name="connsiteX2" fmla="*/ 9741 w 9741"/>
                <a:gd name="connsiteY2" fmla="*/ 15357 h 15357"/>
                <a:gd name="connsiteX0" fmla="*/ 0 w 10000"/>
                <a:gd name="connsiteY0" fmla="*/ 3330 h 13330"/>
                <a:gd name="connsiteX1" fmla="*/ 3446 w 10000"/>
                <a:gd name="connsiteY1" fmla="*/ 190 h 13330"/>
                <a:gd name="connsiteX2" fmla="*/ 10000 w 10000"/>
                <a:gd name="connsiteY2" fmla="*/ 13330 h 13330"/>
                <a:gd name="connsiteX0" fmla="*/ 0 w 9734"/>
                <a:gd name="connsiteY0" fmla="*/ 3330 h 16136"/>
                <a:gd name="connsiteX1" fmla="*/ 3446 w 9734"/>
                <a:gd name="connsiteY1" fmla="*/ 190 h 16136"/>
                <a:gd name="connsiteX2" fmla="*/ 9734 w 9734"/>
                <a:gd name="connsiteY2" fmla="*/ 16136 h 1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34" h="16136">
                  <a:moveTo>
                    <a:pt x="0" y="3330"/>
                  </a:moveTo>
                  <a:cubicBezTo>
                    <a:pt x="885" y="3562"/>
                    <a:pt x="1764" y="-972"/>
                    <a:pt x="3446" y="190"/>
                  </a:cubicBezTo>
                  <a:cubicBezTo>
                    <a:pt x="5127" y="1353"/>
                    <a:pt x="8761" y="15205"/>
                    <a:pt x="9734" y="1613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Freeform 11"/>
            <p:cNvSpPr>
              <a:spLocks/>
            </p:cNvSpPr>
            <p:nvPr/>
          </p:nvSpPr>
          <p:spPr bwMode="auto">
            <a:xfrm>
              <a:off x="1035" y="2485"/>
              <a:ext cx="113" cy="69"/>
            </a:xfrm>
            <a:custGeom>
              <a:avLst/>
              <a:gdLst>
                <a:gd name="T0" fmla="*/ 0 w 116"/>
                <a:gd name="T1" fmla="*/ 0 h 28"/>
                <a:gd name="T2" fmla="*/ 63 w 116"/>
                <a:gd name="T3" fmla="*/ 9 h 28"/>
                <a:gd name="T4" fmla="*/ 116 w 116"/>
                <a:gd name="T5" fmla="*/ 28 h 28"/>
                <a:gd name="T6" fmla="*/ 0 60000 65536"/>
                <a:gd name="T7" fmla="*/ 0 60000 65536"/>
                <a:gd name="T8" fmla="*/ 0 60000 65536"/>
                <a:gd name="T9" fmla="*/ 0 w 116"/>
                <a:gd name="T10" fmla="*/ 0 h 28"/>
                <a:gd name="T11" fmla="*/ 116 w 116"/>
                <a:gd name="T12" fmla="*/ 28 h 28"/>
                <a:gd name="connsiteX0" fmla="*/ 0 w 10000"/>
                <a:gd name="connsiteY0" fmla="*/ 0 h 18036"/>
                <a:gd name="connsiteX1" fmla="*/ 5431 w 10000"/>
                <a:gd name="connsiteY1" fmla="*/ 11250 h 18036"/>
                <a:gd name="connsiteX2" fmla="*/ 10000 w 10000"/>
                <a:gd name="connsiteY2" fmla="*/ 18036 h 18036"/>
                <a:gd name="connsiteX0" fmla="*/ 0 w 10000"/>
                <a:gd name="connsiteY0" fmla="*/ 3947 h 21983"/>
                <a:gd name="connsiteX1" fmla="*/ 3615 w 10000"/>
                <a:gd name="connsiteY1" fmla="*/ 344 h 21983"/>
                <a:gd name="connsiteX2" fmla="*/ 10000 w 10000"/>
                <a:gd name="connsiteY2" fmla="*/ 21983 h 21983"/>
                <a:gd name="connsiteX0" fmla="*/ 0 w 9741"/>
                <a:gd name="connsiteY0" fmla="*/ 3947 h 24642"/>
                <a:gd name="connsiteX1" fmla="*/ 3615 w 9741"/>
                <a:gd name="connsiteY1" fmla="*/ 344 h 24642"/>
                <a:gd name="connsiteX2" fmla="*/ 9741 w 9741"/>
                <a:gd name="connsiteY2" fmla="*/ 24642 h 2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41" h="24642">
                  <a:moveTo>
                    <a:pt x="0" y="3947"/>
                  </a:moveTo>
                  <a:cubicBezTo>
                    <a:pt x="862" y="4304"/>
                    <a:pt x="1977" y="-1441"/>
                    <a:pt x="3615" y="344"/>
                  </a:cubicBezTo>
                  <a:cubicBezTo>
                    <a:pt x="5253" y="2130"/>
                    <a:pt x="8793" y="23213"/>
                    <a:pt x="9741" y="24642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Freeform 12"/>
            <p:cNvSpPr>
              <a:spLocks/>
            </p:cNvSpPr>
            <p:nvPr/>
          </p:nvSpPr>
          <p:spPr bwMode="auto">
            <a:xfrm>
              <a:off x="1153" y="2483"/>
              <a:ext cx="120" cy="75"/>
            </a:xfrm>
            <a:custGeom>
              <a:avLst/>
              <a:gdLst>
                <a:gd name="T0" fmla="*/ 0 w 116"/>
                <a:gd name="T1" fmla="*/ 0 h 28"/>
                <a:gd name="T2" fmla="*/ 63 w 116"/>
                <a:gd name="T3" fmla="*/ 9 h 28"/>
                <a:gd name="T4" fmla="*/ 116 w 116"/>
                <a:gd name="T5" fmla="*/ 28 h 28"/>
                <a:gd name="T6" fmla="*/ 0 60000 65536"/>
                <a:gd name="T7" fmla="*/ 0 60000 65536"/>
                <a:gd name="T8" fmla="*/ 0 60000 65536"/>
                <a:gd name="T9" fmla="*/ 0 w 116"/>
                <a:gd name="T10" fmla="*/ 0 h 28"/>
                <a:gd name="T11" fmla="*/ 116 w 116"/>
                <a:gd name="T12" fmla="*/ 28 h 28"/>
                <a:gd name="connsiteX0" fmla="*/ 0 w 10130"/>
                <a:gd name="connsiteY0" fmla="*/ 0 h 18036"/>
                <a:gd name="connsiteX1" fmla="*/ 5561 w 10130"/>
                <a:gd name="connsiteY1" fmla="*/ 11250 h 18036"/>
                <a:gd name="connsiteX2" fmla="*/ 10130 w 10130"/>
                <a:gd name="connsiteY2" fmla="*/ 18036 h 18036"/>
                <a:gd name="connsiteX0" fmla="*/ 0 w 10130"/>
                <a:gd name="connsiteY0" fmla="*/ 4454 h 22490"/>
                <a:gd name="connsiteX1" fmla="*/ 3623 w 10130"/>
                <a:gd name="connsiteY1" fmla="*/ 320 h 22490"/>
                <a:gd name="connsiteX2" fmla="*/ 10130 w 10130"/>
                <a:gd name="connsiteY2" fmla="*/ 22490 h 22490"/>
                <a:gd name="connsiteX0" fmla="*/ 0 w 10259"/>
                <a:gd name="connsiteY0" fmla="*/ 4454 h 26180"/>
                <a:gd name="connsiteX1" fmla="*/ 3623 w 10259"/>
                <a:gd name="connsiteY1" fmla="*/ 320 h 26180"/>
                <a:gd name="connsiteX2" fmla="*/ 10259 w 10259"/>
                <a:gd name="connsiteY2" fmla="*/ 26180 h 26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259" h="26180">
                  <a:moveTo>
                    <a:pt x="0" y="4454"/>
                  </a:moveTo>
                  <a:cubicBezTo>
                    <a:pt x="862" y="4811"/>
                    <a:pt x="1985" y="-1465"/>
                    <a:pt x="3623" y="320"/>
                  </a:cubicBezTo>
                  <a:cubicBezTo>
                    <a:pt x="5261" y="2106"/>
                    <a:pt x="9311" y="24751"/>
                    <a:pt x="10259" y="2618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Freeform 13"/>
            <p:cNvSpPr>
              <a:spLocks/>
            </p:cNvSpPr>
            <p:nvPr/>
          </p:nvSpPr>
          <p:spPr bwMode="auto">
            <a:xfrm>
              <a:off x="1278" y="2485"/>
              <a:ext cx="116" cy="83"/>
            </a:xfrm>
            <a:custGeom>
              <a:avLst/>
              <a:gdLst>
                <a:gd name="T0" fmla="*/ 0 w 116"/>
                <a:gd name="T1" fmla="*/ 0 h 28"/>
                <a:gd name="T2" fmla="*/ 63 w 116"/>
                <a:gd name="T3" fmla="*/ 9 h 28"/>
                <a:gd name="T4" fmla="*/ 116 w 116"/>
                <a:gd name="T5" fmla="*/ 28 h 28"/>
                <a:gd name="T6" fmla="*/ 0 60000 65536"/>
                <a:gd name="T7" fmla="*/ 0 60000 65536"/>
                <a:gd name="T8" fmla="*/ 0 60000 65536"/>
                <a:gd name="T9" fmla="*/ 0 w 116"/>
                <a:gd name="T10" fmla="*/ 0 h 28"/>
                <a:gd name="T11" fmla="*/ 116 w 116"/>
                <a:gd name="T12" fmla="*/ 28 h 28"/>
                <a:gd name="connsiteX0" fmla="*/ 0 w 9741"/>
                <a:gd name="connsiteY0" fmla="*/ 0 h 18571"/>
                <a:gd name="connsiteX1" fmla="*/ 5172 w 9741"/>
                <a:gd name="connsiteY1" fmla="*/ 11785 h 18571"/>
                <a:gd name="connsiteX2" fmla="*/ 9741 w 9741"/>
                <a:gd name="connsiteY2" fmla="*/ 18571 h 18571"/>
                <a:gd name="connsiteX0" fmla="*/ 0 w 10000"/>
                <a:gd name="connsiteY0" fmla="*/ 1656 h 11656"/>
                <a:gd name="connsiteX1" fmla="*/ 3845 w 10000"/>
                <a:gd name="connsiteY1" fmla="*/ 214 h 11656"/>
                <a:gd name="connsiteX2" fmla="*/ 10000 w 10000"/>
                <a:gd name="connsiteY2" fmla="*/ 11656 h 11656"/>
                <a:gd name="connsiteX0" fmla="*/ 0 w 10266"/>
                <a:gd name="connsiteY0" fmla="*/ 1656 h 15669"/>
                <a:gd name="connsiteX1" fmla="*/ 3845 w 10266"/>
                <a:gd name="connsiteY1" fmla="*/ 214 h 15669"/>
                <a:gd name="connsiteX2" fmla="*/ 10266 w 10266"/>
                <a:gd name="connsiteY2" fmla="*/ 15669 h 15669"/>
                <a:gd name="connsiteX0" fmla="*/ 0 w 10266"/>
                <a:gd name="connsiteY0" fmla="*/ 1925 h 15938"/>
                <a:gd name="connsiteX1" fmla="*/ 2647 w 10266"/>
                <a:gd name="connsiteY1" fmla="*/ 196 h 15938"/>
                <a:gd name="connsiteX2" fmla="*/ 10266 w 10266"/>
                <a:gd name="connsiteY2" fmla="*/ 15938 h 15938"/>
                <a:gd name="connsiteX0" fmla="*/ 0 w 10266"/>
                <a:gd name="connsiteY0" fmla="*/ 1925 h 15938"/>
                <a:gd name="connsiteX1" fmla="*/ 3579 w 10266"/>
                <a:gd name="connsiteY1" fmla="*/ 196 h 15938"/>
                <a:gd name="connsiteX2" fmla="*/ 10266 w 10266"/>
                <a:gd name="connsiteY2" fmla="*/ 15938 h 15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266" h="15938">
                  <a:moveTo>
                    <a:pt x="0" y="1925"/>
                  </a:moveTo>
                  <a:cubicBezTo>
                    <a:pt x="885" y="2117"/>
                    <a:pt x="1897" y="-765"/>
                    <a:pt x="3579" y="196"/>
                  </a:cubicBezTo>
                  <a:cubicBezTo>
                    <a:pt x="5260" y="1158"/>
                    <a:pt x="9293" y="15169"/>
                    <a:pt x="10266" y="159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Freeform 14"/>
            <p:cNvSpPr>
              <a:spLocks/>
            </p:cNvSpPr>
            <p:nvPr/>
          </p:nvSpPr>
          <p:spPr bwMode="auto">
            <a:xfrm>
              <a:off x="1395" y="2483"/>
              <a:ext cx="119" cy="80"/>
            </a:xfrm>
            <a:custGeom>
              <a:avLst/>
              <a:gdLst>
                <a:gd name="T0" fmla="*/ 0 w 116"/>
                <a:gd name="T1" fmla="*/ 0 h 28"/>
                <a:gd name="T2" fmla="*/ 63 w 116"/>
                <a:gd name="T3" fmla="*/ 9 h 28"/>
                <a:gd name="T4" fmla="*/ 116 w 116"/>
                <a:gd name="T5" fmla="*/ 28 h 28"/>
                <a:gd name="T6" fmla="*/ 0 60000 65536"/>
                <a:gd name="T7" fmla="*/ 0 60000 65536"/>
                <a:gd name="T8" fmla="*/ 0 60000 65536"/>
                <a:gd name="T9" fmla="*/ 0 w 116"/>
                <a:gd name="T10" fmla="*/ 0 h 28"/>
                <a:gd name="T11" fmla="*/ 116 w 116"/>
                <a:gd name="T12" fmla="*/ 28 h 28"/>
                <a:gd name="connsiteX0" fmla="*/ 0 w 10000"/>
                <a:gd name="connsiteY0" fmla="*/ 0 h 17500"/>
                <a:gd name="connsiteX1" fmla="*/ 5431 w 10000"/>
                <a:gd name="connsiteY1" fmla="*/ 10714 h 17500"/>
                <a:gd name="connsiteX2" fmla="*/ 10000 w 10000"/>
                <a:gd name="connsiteY2" fmla="*/ 17500 h 17500"/>
                <a:gd name="connsiteX0" fmla="*/ 0 w 10000"/>
                <a:gd name="connsiteY0" fmla="*/ 4599 h 22099"/>
                <a:gd name="connsiteX1" fmla="*/ 3485 w 10000"/>
                <a:gd name="connsiteY1" fmla="*/ 313 h 22099"/>
                <a:gd name="connsiteX2" fmla="*/ 10000 w 10000"/>
                <a:gd name="connsiteY2" fmla="*/ 22099 h 22099"/>
                <a:gd name="connsiteX0" fmla="*/ 0 w 10259"/>
                <a:gd name="connsiteY0" fmla="*/ 4599 h 28515"/>
                <a:gd name="connsiteX1" fmla="*/ 3485 w 10259"/>
                <a:gd name="connsiteY1" fmla="*/ 313 h 28515"/>
                <a:gd name="connsiteX2" fmla="*/ 10259 w 10259"/>
                <a:gd name="connsiteY2" fmla="*/ 28515 h 2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259" h="28515">
                  <a:moveTo>
                    <a:pt x="0" y="4599"/>
                  </a:moveTo>
                  <a:cubicBezTo>
                    <a:pt x="862" y="4956"/>
                    <a:pt x="1847" y="-1472"/>
                    <a:pt x="3485" y="313"/>
                  </a:cubicBezTo>
                  <a:cubicBezTo>
                    <a:pt x="5123" y="2099"/>
                    <a:pt x="9311" y="27086"/>
                    <a:pt x="10259" y="28515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Freeform 15"/>
            <p:cNvSpPr>
              <a:spLocks/>
            </p:cNvSpPr>
            <p:nvPr/>
          </p:nvSpPr>
          <p:spPr bwMode="auto">
            <a:xfrm>
              <a:off x="1514" y="2488"/>
              <a:ext cx="123" cy="76"/>
            </a:xfrm>
            <a:custGeom>
              <a:avLst/>
              <a:gdLst>
                <a:gd name="T0" fmla="*/ 0 w 113"/>
                <a:gd name="T1" fmla="*/ 0 h 31"/>
                <a:gd name="T2" fmla="*/ 53 w 113"/>
                <a:gd name="T3" fmla="*/ 8 h 31"/>
                <a:gd name="T4" fmla="*/ 113 w 113"/>
                <a:gd name="T5" fmla="*/ 31 h 31"/>
                <a:gd name="T6" fmla="*/ 0 60000 65536"/>
                <a:gd name="T7" fmla="*/ 0 60000 65536"/>
                <a:gd name="T8" fmla="*/ 0 60000 65536"/>
                <a:gd name="T9" fmla="*/ 0 w 113"/>
                <a:gd name="T10" fmla="*/ 0 h 31"/>
                <a:gd name="T11" fmla="*/ 113 w 113"/>
                <a:gd name="T12" fmla="*/ 31 h 31"/>
                <a:gd name="connsiteX0" fmla="*/ 0 w 10133"/>
                <a:gd name="connsiteY0" fmla="*/ 0 h 15806"/>
                <a:gd name="connsiteX1" fmla="*/ 4823 w 10133"/>
                <a:gd name="connsiteY1" fmla="*/ 8387 h 15806"/>
                <a:gd name="connsiteX2" fmla="*/ 10133 w 10133"/>
                <a:gd name="connsiteY2" fmla="*/ 15806 h 15806"/>
                <a:gd name="connsiteX0" fmla="*/ 0 w 10133"/>
                <a:gd name="connsiteY0" fmla="*/ 3999 h 19805"/>
                <a:gd name="connsiteX1" fmla="*/ 3762 w 10133"/>
                <a:gd name="connsiteY1" fmla="*/ 290 h 19805"/>
                <a:gd name="connsiteX2" fmla="*/ 10133 w 10133"/>
                <a:gd name="connsiteY2" fmla="*/ 19805 h 19805"/>
                <a:gd name="connsiteX0" fmla="*/ 0 w 10796"/>
                <a:gd name="connsiteY0" fmla="*/ 3999 h 24675"/>
                <a:gd name="connsiteX1" fmla="*/ 3762 w 10796"/>
                <a:gd name="connsiteY1" fmla="*/ 290 h 24675"/>
                <a:gd name="connsiteX2" fmla="*/ 10796 w 10796"/>
                <a:gd name="connsiteY2" fmla="*/ 24675 h 2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96" h="24675">
                  <a:moveTo>
                    <a:pt x="0" y="3999"/>
                  </a:moveTo>
                  <a:cubicBezTo>
                    <a:pt x="796" y="4322"/>
                    <a:pt x="2081" y="-1323"/>
                    <a:pt x="3762" y="290"/>
                  </a:cubicBezTo>
                  <a:cubicBezTo>
                    <a:pt x="5444" y="1903"/>
                    <a:pt x="9734" y="23062"/>
                    <a:pt x="10796" y="24675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Freeform 16"/>
            <p:cNvSpPr>
              <a:spLocks/>
            </p:cNvSpPr>
            <p:nvPr/>
          </p:nvSpPr>
          <p:spPr bwMode="auto">
            <a:xfrm>
              <a:off x="1638" y="2487"/>
              <a:ext cx="116" cy="77"/>
            </a:xfrm>
            <a:custGeom>
              <a:avLst/>
              <a:gdLst>
                <a:gd name="T0" fmla="*/ 0 w 118"/>
                <a:gd name="T1" fmla="*/ 0 h 38"/>
                <a:gd name="T2" fmla="*/ 55 w 118"/>
                <a:gd name="T3" fmla="*/ 11 h 38"/>
                <a:gd name="T4" fmla="*/ 118 w 118"/>
                <a:gd name="T5" fmla="*/ 38 h 38"/>
                <a:gd name="T6" fmla="*/ 0 60000 65536"/>
                <a:gd name="T7" fmla="*/ 0 60000 65536"/>
                <a:gd name="T8" fmla="*/ 0 60000 65536"/>
                <a:gd name="T9" fmla="*/ 0 w 118"/>
                <a:gd name="T10" fmla="*/ 0 h 38"/>
                <a:gd name="T11" fmla="*/ 118 w 118"/>
                <a:gd name="T12" fmla="*/ 38 h 38"/>
                <a:gd name="connsiteX0" fmla="*/ 0 w 9872"/>
                <a:gd name="connsiteY0" fmla="*/ 0 h 15526"/>
                <a:gd name="connsiteX1" fmla="*/ 4533 w 9872"/>
                <a:gd name="connsiteY1" fmla="*/ 8421 h 15526"/>
                <a:gd name="connsiteX2" fmla="*/ 9872 w 9872"/>
                <a:gd name="connsiteY2" fmla="*/ 15526 h 15526"/>
                <a:gd name="connsiteX0" fmla="*/ 0 w 10000"/>
                <a:gd name="connsiteY0" fmla="*/ 524 h 10524"/>
                <a:gd name="connsiteX1" fmla="*/ 4333 w 10000"/>
                <a:gd name="connsiteY1" fmla="*/ 355 h 10524"/>
                <a:gd name="connsiteX2" fmla="*/ 10000 w 10000"/>
                <a:gd name="connsiteY2" fmla="*/ 10524 h 10524"/>
                <a:gd name="connsiteX0" fmla="*/ 0 w 10000"/>
                <a:gd name="connsiteY0" fmla="*/ 1665 h 11665"/>
                <a:gd name="connsiteX1" fmla="*/ 3425 w 10000"/>
                <a:gd name="connsiteY1" fmla="*/ 223 h 11665"/>
                <a:gd name="connsiteX2" fmla="*/ 10000 w 10000"/>
                <a:gd name="connsiteY2" fmla="*/ 11665 h 11665"/>
                <a:gd name="connsiteX0" fmla="*/ 0 w 10000"/>
                <a:gd name="connsiteY0" fmla="*/ 1665 h 12933"/>
                <a:gd name="connsiteX1" fmla="*/ 3425 w 10000"/>
                <a:gd name="connsiteY1" fmla="*/ 223 h 12933"/>
                <a:gd name="connsiteX2" fmla="*/ 10000 w 10000"/>
                <a:gd name="connsiteY2" fmla="*/ 12933 h 1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12933">
                  <a:moveTo>
                    <a:pt x="0" y="1665"/>
                  </a:moveTo>
                  <a:cubicBezTo>
                    <a:pt x="773" y="2004"/>
                    <a:pt x="1708" y="-794"/>
                    <a:pt x="3425" y="223"/>
                  </a:cubicBezTo>
                  <a:cubicBezTo>
                    <a:pt x="5142" y="1240"/>
                    <a:pt x="8884" y="12085"/>
                    <a:pt x="10000" y="12933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Freeform 17"/>
            <p:cNvSpPr>
              <a:spLocks/>
            </p:cNvSpPr>
            <p:nvPr/>
          </p:nvSpPr>
          <p:spPr bwMode="auto">
            <a:xfrm>
              <a:off x="1761" y="2493"/>
              <a:ext cx="108" cy="65"/>
            </a:xfrm>
            <a:custGeom>
              <a:avLst/>
              <a:gdLst>
                <a:gd name="T0" fmla="*/ 0 w 113"/>
                <a:gd name="T1" fmla="*/ 0 h 40"/>
                <a:gd name="T2" fmla="*/ 49 w 113"/>
                <a:gd name="T3" fmla="*/ 11 h 40"/>
                <a:gd name="T4" fmla="*/ 113 w 113"/>
                <a:gd name="T5" fmla="*/ 40 h 40"/>
                <a:gd name="T6" fmla="*/ 0 60000 65536"/>
                <a:gd name="T7" fmla="*/ 0 60000 65536"/>
                <a:gd name="T8" fmla="*/ 0 60000 65536"/>
                <a:gd name="T9" fmla="*/ 0 w 113"/>
                <a:gd name="T10" fmla="*/ 0 h 40"/>
                <a:gd name="T11" fmla="*/ 113 w 113"/>
                <a:gd name="T12" fmla="*/ 40 h 40"/>
                <a:gd name="connsiteX0" fmla="*/ 0 w 9601"/>
                <a:gd name="connsiteY0" fmla="*/ 0 h 13375"/>
                <a:gd name="connsiteX1" fmla="*/ 3937 w 9601"/>
                <a:gd name="connsiteY1" fmla="*/ 6125 h 13375"/>
                <a:gd name="connsiteX2" fmla="*/ 9601 w 9601"/>
                <a:gd name="connsiteY2" fmla="*/ 13375 h 13375"/>
                <a:gd name="connsiteX0" fmla="*/ 0 w 10000"/>
                <a:gd name="connsiteY0" fmla="*/ 2104 h 12104"/>
                <a:gd name="connsiteX1" fmla="*/ 4101 w 10000"/>
                <a:gd name="connsiteY1" fmla="*/ 294 h 12104"/>
                <a:gd name="connsiteX2" fmla="*/ 10000 w 10000"/>
                <a:gd name="connsiteY2" fmla="*/ 12104 h 12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12104">
                  <a:moveTo>
                    <a:pt x="0" y="2104"/>
                  </a:moveTo>
                  <a:cubicBezTo>
                    <a:pt x="737" y="2478"/>
                    <a:pt x="2350" y="-1014"/>
                    <a:pt x="4101" y="294"/>
                  </a:cubicBezTo>
                  <a:cubicBezTo>
                    <a:pt x="5853" y="1603"/>
                    <a:pt x="8802" y="10983"/>
                    <a:pt x="10000" y="12104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9" name="Freeform 18"/>
            <p:cNvSpPr>
              <a:spLocks/>
            </p:cNvSpPr>
            <p:nvPr/>
          </p:nvSpPr>
          <p:spPr bwMode="auto">
            <a:xfrm>
              <a:off x="1877" y="2493"/>
              <a:ext cx="118" cy="75"/>
            </a:xfrm>
            <a:custGeom>
              <a:avLst/>
              <a:gdLst>
                <a:gd name="T0" fmla="*/ 0 w 118"/>
                <a:gd name="T1" fmla="*/ 0 h 37"/>
                <a:gd name="T2" fmla="*/ 57 w 118"/>
                <a:gd name="T3" fmla="*/ 15 h 37"/>
                <a:gd name="T4" fmla="*/ 118 w 118"/>
                <a:gd name="T5" fmla="*/ 37 h 37"/>
                <a:gd name="T6" fmla="*/ 0 60000 65536"/>
                <a:gd name="T7" fmla="*/ 0 60000 65536"/>
                <a:gd name="T8" fmla="*/ 0 60000 65536"/>
                <a:gd name="T9" fmla="*/ 0 w 118"/>
                <a:gd name="T10" fmla="*/ 0 h 37"/>
                <a:gd name="T11" fmla="*/ 118 w 118"/>
                <a:gd name="T12" fmla="*/ 37 h 37"/>
                <a:gd name="connsiteX0" fmla="*/ 0 w 10000"/>
                <a:gd name="connsiteY0" fmla="*/ 0 h 13649"/>
                <a:gd name="connsiteX1" fmla="*/ 4831 w 10000"/>
                <a:gd name="connsiteY1" fmla="*/ 7703 h 13649"/>
                <a:gd name="connsiteX2" fmla="*/ 10000 w 10000"/>
                <a:gd name="connsiteY2" fmla="*/ 13649 h 13649"/>
                <a:gd name="connsiteX0" fmla="*/ 0 w 10000"/>
                <a:gd name="connsiteY0" fmla="*/ 2313 h 15962"/>
                <a:gd name="connsiteX1" fmla="*/ 4321 w 10000"/>
                <a:gd name="connsiteY1" fmla="*/ 382 h 15962"/>
                <a:gd name="connsiteX2" fmla="*/ 10000 w 10000"/>
                <a:gd name="connsiteY2" fmla="*/ 15962 h 15962"/>
                <a:gd name="connsiteX0" fmla="*/ 0 w 10000"/>
                <a:gd name="connsiteY0" fmla="*/ 3060 h 16709"/>
                <a:gd name="connsiteX1" fmla="*/ 3301 w 10000"/>
                <a:gd name="connsiteY1" fmla="*/ 331 h 16709"/>
                <a:gd name="connsiteX2" fmla="*/ 10000 w 10000"/>
                <a:gd name="connsiteY2" fmla="*/ 16709 h 16709"/>
                <a:gd name="connsiteX0" fmla="*/ 0 w 10000"/>
                <a:gd name="connsiteY0" fmla="*/ 3060 h 19892"/>
                <a:gd name="connsiteX1" fmla="*/ 3301 w 10000"/>
                <a:gd name="connsiteY1" fmla="*/ 331 h 19892"/>
                <a:gd name="connsiteX2" fmla="*/ 10000 w 10000"/>
                <a:gd name="connsiteY2" fmla="*/ 19892 h 19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19892">
                  <a:moveTo>
                    <a:pt x="0" y="3060"/>
                  </a:moveTo>
                  <a:cubicBezTo>
                    <a:pt x="763" y="3601"/>
                    <a:pt x="1606" y="-1291"/>
                    <a:pt x="3301" y="331"/>
                  </a:cubicBezTo>
                  <a:cubicBezTo>
                    <a:pt x="4995" y="1953"/>
                    <a:pt x="8983" y="18811"/>
                    <a:pt x="10000" y="19892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0" name="Freeform 19"/>
            <p:cNvSpPr>
              <a:spLocks/>
            </p:cNvSpPr>
            <p:nvPr/>
          </p:nvSpPr>
          <p:spPr bwMode="auto">
            <a:xfrm>
              <a:off x="1996" y="2497"/>
              <a:ext cx="121" cy="80"/>
            </a:xfrm>
            <a:custGeom>
              <a:avLst/>
              <a:gdLst>
                <a:gd name="T0" fmla="*/ 0 w 117"/>
                <a:gd name="T1" fmla="*/ 0 h 38"/>
                <a:gd name="T2" fmla="*/ 50 w 117"/>
                <a:gd name="T3" fmla="*/ 12 h 38"/>
                <a:gd name="T4" fmla="*/ 117 w 117"/>
                <a:gd name="T5" fmla="*/ 38 h 38"/>
                <a:gd name="T6" fmla="*/ 0 60000 65536"/>
                <a:gd name="T7" fmla="*/ 0 60000 65536"/>
                <a:gd name="T8" fmla="*/ 0 60000 65536"/>
                <a:gd name="T9" fmla="*/ 0 w 117"/>
                <a:gd name="T10" fmla="*/ 0 h 38"/>
                <a:gd name="T11" fmla="*/ 117 w 117"/>
                <a:gd name="T12" fmla="*/ 38 h 38"/>
                <a:gd name="connsiteX0" fmla="*/ 0 w 10129"/>
                <a:gd name="connsiteY0" fmla="*/ 0 h 13553"/>
                <a:gd name="connsiteX1" fmla="*/ 4403 w 10129"/>
                <a:gd name="connsiteY1" fmla="*/ 6711 h 13553"/>
                <a:gd name="connsiteX2" fmla="*/ 10129 w 10129"/>
                <a:gd name="connsiteY2" fmla="*/ 13553 h 13553"/>
                <a:gd name="connsiteX0" fmla="*/ 0 w 10129"/>
                <a:gd name="connsiteY0" fmla="*/ 546 h 14099"/>
                <a:gd name="connsiteX1" fmla="*/ 4019 w 10129"/>
                <a:gd name="connsiteY1" fmla="*/ 611 h 14099"/>
                <a:gd name="connsiteX2" fmla="*/ 10129 w 10129"/>
                <a:gd name="connsiteY2" fmla="*/ 14099 h 14099"/>
                <a:gd name="connsiteX0" fmla="*/ 0 w 10129"/>
                <a:gd name="connsiteY0" fmla="*/ 2264 h 15817"/>
                <a:gd name="connsiteX1" fmla="*/ 3251 w 10129"/>
                <a:gd name="connsiteY1" fmla="*/ 371 h 15817"/>
                <a:gd name="connsiteX2" fmla="*/ 10129 w 10129"/>
                <a:gd name="connsiteY2" fmla="*/ 15817 h 15817"/>
                <a:gd name="connsiteX0" fmla="*/ 0 w 10257"/>
                <a:gd name="connsiteY0" fmla="*/ 2264 h 20873"/>
                <a:gd name="connsiteX1" fmla="*/ 3251 w 10257"/>
                <a:gd name="connsiteY1" fmla="*/ 371 h 20873"/>
                <a:gd name="connsiteX2" fmla="*/ 10257 w 10257"/>
                <a:gd name="connsiteY2" fmla="*/ 20873 h 2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257" h="20873">
                  <a:moveTo>
                    <a:pt x="0" y="2264"/>
                  </a:moveTo>
                  <a:cubicBezTo>
                    <a:pt x="684" y="2790"/>
                    <a:pt x="1627" y="-1208"/>
                    <a:pt x="3251" y="371"/>
                  </a:cubicBezTo>
                  <a:cubicBezTo>
                    <a:pt x="4874" y="1950"/>
                    <a:pt x="9060" y="19557"/>
                    <a:pt x="10257" y="20873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" name="Freeform 20"/>
            <p:cNvSpPr>
              <a:spLocks/>
            </p:cNvSpPr>
            <p:nvPr/>
          </p:nvSpPr>
          <p:spPr bwMode="auto">
            <a:xfrm>
              <a:off x="2118" y="2498"/>
              <a:ext cx="119" cy="74"/>
            </a:xfrm>
            <a:custGeom>
              <a:avLst/>
              <a:gdLst>
                <a:gd name="T0" fmla="*/ 0 w 120"/>
                <a:gd name="T1" fmla="*/ 0 h 42"/>
                <a:gd name="T2" fmla="*/ 60 w 120"/>
                <a:gd name="T3" fmla="*/ 15 h 42"/>
                <a:gd name="T4" fmla="*/ 120 w 120"/>
                <a:gd name="T5" fmla="*/ 42 h 42"/>
                <a:gd name="T6" fmla="*/ 0 60000 65536"/>
                <a:gd name="T7" fmla="*/ 0 60000 65536"/>
                <a:gd name="T8" fmla="*/ 0 60000 65536"/>
                <a:gd name="T9" fmla="*/ 0 w 120"/>
                <a:gd name="T10" fmla="*/ 0 h 42"/>
                <a:gd name="T11" fmla="*/ 120 w 120"/>
                <a:gd name="T12" fmla="*/ 42 h 42"/>
                <a:gd name="connsiteX0" fmla="*/ 0 w 10000"/>
                <a:gd name="connsiteY0" fmla="*/ 5245 h 15245"/>
                <a:gd name="connsiteX1" fmla="*/ 3495 w 10000"/>
                <a:gd name="connsiteY1" fmla="*/ 245 h 15245"/>
                <a:gd name="connsiteX2" fmla="*/ 10000 w 10000"/>
                <a:gd name="connsiteY2" fmla="*/ 15245 h 15245"/>
                <a:gd name="connsiteX0" fmla="*/ 0 w 9875"/>
                <a:gd name="connsiteY0" fmla="*/ 5245 h 17746"/>
                <a:gd name="connsiteX1" fmla="*/ 3495 w 9875"/>
                <a:gd name="connsiteY1" fmla="*/ 245 h 17746"/>
                <a:gd name="connsiteX2" fmla="*/ 9875 w 9875"/>
                <a:gd name="connsiteY2" fmla="*/ 17746 h 17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75" h="17746">
                  <a:moveTo>
                    <a:pt x="0" y="5245"/>
                  </a:moveTo>
                  <a:cubicBezTo>
                    <a:pt x="833" y="5959"/>
                    <a:pt x="1828" y="-1421"/>
                    <a:pt x="3495" y="245"/>
                  </a:cubicBezTo>
                  <a:cubicBezTo>
                    <a:pt x="5162" y="1912"/>
                    <a:pt x="8875" y="16556"/>
                    <a:pt x="9875" y="1774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" name="Freeform 21"/>
            <p:cNvSpPr>
              <a:spLocks/>
            </p:cNvSpPr>
            <p:nvPr/>
          </p:nvSpPr>
          <p:spPr bwMode="auto">
            <a:xfrm>
              <a:off x="2238" y="2505"/>
              <a:ext cx="111" cy="63"/>
            </a:xfrm>
            <a:custGeom>
              <a:avLst/>
              <a:gdLst>
                <a:gd name="T0" fmla="*/ 0 w 111"/>
                <a:gd name="T1" fmla="*/ 0 h 48"/>
                <a:gd name="T2" fmla="*/ 53 w 111"/>
                <a:gd name="T3" fmla="*/ 15 h 48"/>
                <a:gd name="T4" fmla="*/ 111 w 111"/>
                <a:gd name="T5" fmla="*/ 48 h 48"/>
                <a:gd name="T6" fmla="*/ 0 60000 65536"/>
                <a:gd name="T7" fmla="*/ 0 60000 65536"/>
                <a:gd name="T8" fmla="*/ 0 60000 65536"/>
                <a:gd name="T9" fmla="*/ 0 w 111"/>
                <a:gd name="T10" fmla="*/ 0 h 48"/>
                <a:gd name="T11" fmla="*/ 111 w 111"/>
                <a:gd name="T12" fmla="*/ 48 h 48"/>
                <a:gd name="connsiteX0" fmla="*/ 0 w 10000"/>
                <a:gd name="connsiteY0" fmla="*/ 3159 h 13159"/>
                <a:gd name="connsiteX1" fmla="*/ 3691 w 10000"/>
                <a:gd name="connsiteY1" fmla="*/ 347 h 13159"/>
                <a:gd name="connsiteX2" fmla="*/ 10000 w 10000"/>
                <a:gd name="connsiteY2" fmla="*/ 13159 h 13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13159">
                  <a:moveTo>
                    <a:pt x="0" y="3159"/>
                  </a:moveTo>
                  <a:cubicBezTo>
                    <a:pt x="721" y="3576"/>
                    <a:pt x="2069" y="-1320"/>
                    <a:pt x="3691" y="347"/>
                  </a:cubicBezTo>
                  <a:cubicBezTo>
                    <a:pt x="5312" y="2014"/>
                    <a:pt x="8919" y="11701"/>
                    <a:pt x="10000" y="13159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3" name="Freeform 22"/>
            <p:cNvSpPr>
              <a:spLocks/>
            </p:cNvSpPr>
            <p:nvPr/>
          </p:nvSpPr>
          <p:spPr bwMode="auto">
            <a:xfrm>
              <a:off x="2351" y="2507"/>
              <a:ext cx="117" cy="65"/>
            </a:xfrm>
            <a:custGeom>
              <a:avLst/>
              <a:gdLst>
                <a:gd name="T0" fmla="*/ 0 w 117"/>
                <a:gd name="T1" fmla="*/ 0 h 40"/>
                <a:gd name="T2" fmla="*/ 48 w 117"/>
                <a:gd name="T3" fmla="*/ 9 h 40"/>
                <a:gd name="T4" fmla="*/ 117 w 117"/>
                <a:gd name="T5" fmla="*/ 40 h 40"/>
                <a:gd name="T6" fmla="*/ 0 60000 65536"/>
                <a:gd name="T7" fmla="*/ 0 60000 65536"/>
                <a:gd name="T8" fmla="*/ 0 60000 65536"/>
                <a:gd name="T9" fmla="*/ 0 w 117"/>
                <a:gd name="T10" fmla="*/ 0 h 40"/>
                <a:gd name="T11" fmla="*/ 117 w 117"/>
                <a:gd name="T12" fmla="*/ 40 h 40"/>
                <a:gd name="connsiteX0" fmla="*/ 0 w 10000"/>
                <a:gd name="connsiteY0" fmla="*/ 3713 h 13713"/>
                <a:gd name="connsiteX1" fmla="*/ 3460 w 10000"/>
                <a:gd name="connsiteY1" fmla="*/ 338 h 13713"/>
                <a:gd name="connsiteX2" fmla="*/ 10000 w 10000"/>
                <a:gd name="connsiteY2" fmla="*/ 13713 h 13713"/>
                <a:gd name="connsiteX0" fmla="*/ 0 w 10000"/>
                <a:gd name="connsiteY0" fmla="*/ 3713 h 16331"/>
                <a:gd name="connsiteX1" fmla="*/ 3460 w 10000"/>
                <a:gd name="connsiteY1" fmla="*/ 338 h 16331"/>
                <a:gd name="connsiteX2" fmla="*/ 10000 w 10000"/>
                <a:gd name="connsiteY2" fmla="*/ 16331 h 1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16331">
                  <a:moveTo>
                    <a:pt x="0" y="3713"/>
                  </a:moveTo>
                  <a:cubicBezTo>
                    <a:pt x="684" y="4213"/>
                    <a:pt x="1836" y="-1412"/>
                    <a:pt x="3460" y="338"/>
                  </a:cubicBezTo>
                  <a:cubicBezTo>
                    <a:pt x="5083" y="2088"/>
                    <a:pt x="8803" y="14831"/>
                    <a:pt x="10000" y="16331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4" name="Freeform 23"/>
            <p:cNvSpPr>
              <a:spLocks/>
            </p:cNvSpPr>
            <p:nvPr/>
          </p:nvSpPr>
          <p:spPr bwMode="auto">
            <a:xfrm>
              <a:off x="2472" y="2515"/>
              <a:ext cx="114" cy="59"/>
            </a:xfrm>
            <a:custGeom>
              <a:avLst/>
              <a:gdLst>
                <a:gd name="T0" fmla="*/ 0 w 114"/>
                <a:gd name="T1" fmla="*/ 0 h 44"/>
                <a:gd name="T2" fmla="*/ 45 w 114"/>
                <a:gd name="T3" fmla="*/ 12 h 44"/>
                <a:gd name="T4" fmla="*/ 114 w 114"/>
                <a:gd name="T5" fmla="*/ 44 h 44"/>
                <a:gd name="T6" fmla="*/ 0 60000 65536"/>
                <a:gd name="T7" fmla="*/ 0 60000 65536"/>
                <a:gd name="T8" fmla="*/ 0 60000 65536"/>
                <a:gd name="T9" fmla="*/ 0 w 114"/>
                <a:gd name="T10" fmla="*/ 0 h 44"/>
                <a:gd name="T11" fmla="*/ 114 w 114"/>
                <a:gd name="T12" fmla="*/ 44 h 44"/>
                <a:gd name="connsiteX0" fmla="*/ 0 w 10000"/>
                <a:gd name="connsiteY0" fmla="*/ 1790 h 11790"/>
                <a:gd name="connsiteX1" fmla="*/ 3947 w 10000"/>
                <a:gd name="connsiteY1" fmla="*/ 426 h 11790"/>
                <a:gd name="connsiteX2" fmla="*/ 10000 w 10000"/>
                <a:gd name="connsiteY2" fmla="*/ 11790 h 11790"/>
                <a:gd name="connsiteX0" fmla="*/ 0 w 10000"/>
                <a:gd name="connsiteY0" fmla="*/ 1790 h 13490"/>
                <a:gd name="connsiteX1" fmla="*/ 3947 w 10000"/>
                <a:gd name="connsiteY1" fmla="*/ 426 h 13490"/>
                <a:gd name="connsiteX2" fmla="*/ 10000 w 10000"/>
                <a:gd name="connsiteY2" fmla="*/ 13490 h 1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13490">
                  <a:moveTo>
                    <a:pt x="0" y="1790"/>
                  </a:moveTo>
                  <a:cubicBezTo>
                    <a:pt x="614" y="2245"/>
                    <a:pt x="2281" y="-1165"/>
                    <a:pt x="3947" y="426"/>
                  </a:cubicBezTo>
                  <a:cubicBezTo>
                    <a:pt x="5614" y="2017"/>
                    <a:pt x="8772" y="11899"/>
                    <a:pt x="10000" y="1349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" name="Freeform 24"/>
            <p:cNvSpPr>
              <a:spLocks/>
            </p:cNvSpPr>
            <p:nvPr/>
          </p:nvSpPr>
          <p:spPr bwMode="auto">
            <a:xfrm>
              <a:off x="2592" y="2514"/>
              <a:ext cx="119" cy="71"/>
            </a:xfrm>
            <a:custGeom>
              <a:avLst/>
              <a:gdLst>
                <a:gd name="T0" fmla="*/ 0 w 119"/>
                <a:gd name="T1" fmla="*/ 0 h 47"/>
                <a:gd name="T2" fmla="*/ 62 w 119"/>
                <a:gd name="T3" fmla="*/ 17 h 47"/>
                <a:gd name="T4" fmla="*/ 119 w 119"/>
                <a:gd name="T5" fmla="*/ 47 h 47"/>
                <a:gd name="T6" fmla="*/ 0 60000 65536"/>
                <a:gd name="T7" fmla="*/ 0 60000 65536"/>
                <a:gd name="T8" fmla="*/ 0 60000 65536"/>
                <a:gd name="T9" fmla="*/ 0 w 119"/>
                <a:gd name="T10" fmla="*/ 0 h 47"/>
                <a:gd name="T11" fmla="*/ 119 w 119"/>
                <a:gd name="T12" fmla="*/ 47 h 47"/>
                <a:gd name="connsiteX0" fmla="*/ 0 w 10000"/>
                <a:gd name="connsiteY0" fmla="*/ 1929 h 11929"/>
                <a:gd name="connsiteX1" fmla="*/ 3819 w 10000"/>
                <a:gd name="connsiteY1" fmla="*/ 440 h 11929"/>
                <a:gd name="connsiteX2" fmla="*/ 10000 w 10000"/>
                <a:gd name="connsiteY2" fmla="*/ 11929 h 11929"/>
                <a:gd name="connsiteX0" fmla="*/ 0 w 10000"/>
                <a:gd name="connsiteY0" fmla="*/ 1929 h 15124"/>
                <a:gd name="connsiteX1" fmla="*/ 3819 w 10000"/>
                <a:gd name="connsiteY1" fmla="*/ 440 h 15124"/>
                <a:gd name="connsiteX2" fmla="*/ 10000 w 10000"/>
                <a:gd name="connsiteY2" fmla="*/ 15124 h 15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15124">
                  <a:moveTo>
                    <a:pt x="0" y="1929"/>
                  </a:moveTo>
                  <a:cubicBezTo>
                    <a:pt x="840" y="2567"/>
                    <a:pt x="2138" y="-1262"/>
                    <a:pt x="3819" y="440"/>
                  </a:cubicBezTo>
                  <a:cubicBezTo>
                    <a:pt x="5500" y="2142"/>
                    <a:pt x="8992" y="13847"/>
                    <a:pt x="10000" y="15124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" name="Freeform 25"/>
            <p:cNvSpPr>
              <a:spLocks/>
            </p:cNvSpPr>
            <p:nvPr/>
          </p:nvSpPr>
          <p:spPr bwMode="auto">
            <a:xfrm>
              <a:off x="2710" y="2518"/>
              <a:ext cx="117" cy="68"/>
            </a:xfrm>
            <a:custGeom>
              <a:avLst/>
              <a:gdLst>
                <a:gd name="T0" fmla="*/ 0 w 117"/>
                <a:gd name="T1" fmla="*/ 0 h 45"/>
                <a:gd name="T2" fmla="*/ 65 w 117"/>
                <a:gd name="T3" fmla="*/ 18 h 45"/>
                <a:gd name="T4" fmla="*/ 117 w 117"/>
                <a:gd name="T5" fmla="*/ 45 h 45"/>
                <a:gd name="T6" fmla="*/ 0 60000 65536"/>
                <a:gd name="T7" fmla="*/ 0 60000 65536"/>
                <a:gd name="T8" fmla="*/ 0 60000 65536"/>
                <a:gd name="T9" fmla="*/ 0 w 117"/>
                <a:gd name="T10" fmla="*/ 0 h 45"/>
                <a:gd name="T11" fmla="*/ 117 w 117"/>
                <a:gd name="T12" fmla="*/ 45 h 45"/>
                <a:gd name="connsiteX0" fmla="*/ 0 w 10000"/>
                <a:gd name="connsiteY0" fmla="*/ 1429 h 11429"/>
                <a:gd name="connsiteX1" fmla="*/ 2855 w 10000"/>
                <a:gd name="connsiteY1" fmla="*/ 429 h 11429"/>
                <a:gd name="connsiteX2" fmla="*/ 10000 w 10000"/>
                <a:gd name="connsiteY2" fmla="*/ 11429 h 11429"/>
                <a:gd name="connsiteX0" fmla="*/ 0 w 10129"/>
                <a:gd name="connsiteY0" fmla="*/ 4601 h 11239"/>
                <a:gd name="connsiteX1" fmla="*/ 2984 w 10129"/>
                <a:gd name="connsiteY1" fmla="*/ 239 h 11239"/>
                <a:gd name="connsiteX2" fmla="*/ 10129 w 10129"/>
                <a:gd name="connsiteY2" fmla="*/ 11239 h 11239"/>
                <a:gd name="connsiteX0" fmla="*/ 0 w 10001"/>
                <a:gd name="connsiteY0" fmla="*/ 4601 h 15285"/>
                <a:gd name="connsiteX1" fmla="*/ 2984 w 10001"/>
                <a:gd name="connsiteY1" fmla="*/ 239 h 15285"/>
                <a:gd name="connsiteX2" fmla="*/ 10001 w 10001"/>
                <a:gd name="connsiteY2" fmla="*/ 15285 h 15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" h="15285">
                  <a:moveTo>
                    <a:pt x="0" y="4601"/>
                  </a:moveTo>
                  <a:cubicBezTo>
                    <a:pt x="940" y="5268"/>
                    <a:pt x="1360" y="-1317"/>
                    <a:pt x="2984" y="239"/>
                  </a:cubicBezTo>
                  <a:cubicBezTo>
                    <a:pt x="4607" y="1795"/>
                    <a:pt x="9061" y="14174"/>
                    <a:pt x="10001" y="15285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" name="Freeform 26"/>
            <p:cNvSpPr>
              <a:spLocks/>
            </p:cNvSpPr>
            <p:nvPr/>
          </p:nvSpPr>
          <p:spPr bwMode="auto">
            <a:xfrm>
              <a:off x="2833" y="2521"/>
              <a:ext cx="118" cy="77"/>
            </a:xfrm>
            <a:custGeom>
              <a:avLst/>
              <a:gdLst>
                <a:gd name="T0" fmla="*/ 0 w 118"/>
                <a:gd name="T1" fmla="*/ 0 h 47"/>
                <a:gd name="T2" fmla="*/ 59 w 118"/>
                <a:gd name="T3" fmla="*/ 17 h 47"/>
                <a:gd name="T4" fmla="*/ 118 w 118"/>
                <a:gd name="T5" fmla="*/ 47 h 47"/>
                <a:gd name="T6" fmla="*/ 0 60000 65536"/>
                <a:gd name="T7" fmla="*/ 0 60000 65536"/>
                <a:gd name="T8" fmla="*/ 0 60000 65536"/>
                <a:gd name="T9" fmla="*/ 0 w 118"/>
                <a:gd name="T10" fmla="*/ 0 h 47"/>
                <a:gd name="T11" fmla="*/ 118 w 118"/>
                <a:gd name="T12" fmla="*/ 47 h 47"/>
                <a:gd name="connsiteX0" fmla="*/ 0 w 10000"/>
                <a:gd name="connsiteY0" fmla="*/ 71 h 7199"/>
                <a:gd name="connsiteX1" fmla="*/ 5000 w 10000"/>
                <a:gd name="connsiteY1" fmla="*/ 816 h 7199"/>
                <a:gd name="connsiteX2" fmla="*/ 10000 w 10000"/>
                <a:gd name="connsiteY2" fmla="*/ 7199 h 7199"/>
                <a:gd name="connsiteX0" fmla="*/ 0 w 10000"/>
                <a:gd name="connsiteY0" fmla="*/ 4722 h 14623"/>
                <a:gd name="connsiteX1" fmla="*/ 3215 w 10000"/>
                <a:gd name="connsiteY1" fmla="*/ 462 h 14623"/>
                <a:gd name="connsiteX2" fmla="*/ 10000 w 10000"/>
                <a:gd name="connsiteY2" fmla="*/ 14623 h 14623"/>
                <a:gd name="connsiteX0" fmla="*/ 0 w 10000"/>
                <a:gd name="connsiteY0" fmla="*/ 4722 h 22519"/>
                <a:gd name="connsiteX1" fmla="*/ 3215 w 10000"/>
                <a:gd name="connsiteY1" fmla="*/ 462 h 22519"/>
                <a:gd name="connsiteX2" fmla="*/ 10000 w 10000"/>
                <a:gd name="connsiteY2" fmla="*/ 22519 h 22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22519">
                  <a:moveTo>
                    <a:pt x="0" y="4722"/>
                  </a:moveTo>
                  <a:cubicBezTo>
                    <a:pt x="847" y="5608"/>
                    <a:pt x="1520" y="-1902"/>
                    <a:pt x="3215" y="462"/>
                  </a:cubicBezTo>
                  <a:cubicBezTo>
                    <a:pt x="4910" y="2827"/>
                    <a:pt x="8983" y="20745"/>
                    <a:pt x="10000" y="22519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8" name="Freeform 27"/>
            <p:cNvSpPr>
              <a:spLocks/>
            </p:cNvSpPr>
            <p:nvPr/>
          </p:nvSpPr>
          <p:spPr bwMode="auto">
            <a:xfrm>
              <a:off x="2960" y="2532"/>
              <a:ext cx="113" cy="59"/>
            </a:xfrm>
            <a:custGeom>
              <a:avLst/>
              <a:gdLst>
                <a:gd name="T0" fmla="*/ 0 w 117"/>
                <a:gd name="T1" fmla="*/ 0 h 48"/>
                <a:gd name="T2" fmla="*/ 58 w 117"/>
                <a:gd name="T3" fmla="*/ 18 h 48"/>
                <a:gd name="T4" fmla="*/ 117 w 117"/>
                <a:gd name="T5" fmla="*/ 48 h 48"/>
                <a:gd name="T6" fmla="*/ 0 60000 65536"/>
                <a:gd name="T7" fmla="*/ 0 60000 65536"/>
                <a:gd name="T8" fmla="*/ 0 60000 65536"/>
                <a:gd name="T9" fmla="*/ 0 w 117"/>
                <a:gd name="T10" fmla="*/ 0 h 48"/>
                <a:gd name="T11" fmla="*/ 117 w 117"/>
                <a:gd name="T12" fmla="*/ 48 h 48"/>
                <a:gd name="connsiteX0" fmla="*/ 0 w 9486"/>
                <a:gd name="connsiteY0" fmla="*/ 621 h 6871"/>
                <a:gd name="connsiteX1" fmla="*/ 4443 w 9486"/>
                <a:gd name="connsiteY1" fmla="*/ 621 h 6871"/>
                <a:gd name="connsiteX2" fmla="*/ 9486 w 9486"/>
                <a:gd name="connsiteY2" fmla="*/ 6871 h 6871"/>
                <a:gd name="connsiteX0" fmla="*/ 0 w 10000"/>
                <a:gd name="connsiteY0" fmla="*/ 3304 h 12400"/>
                <a:gd name="connsiteX1" fmla="*/ 3600 w 10000"/>
                <a:gd name="connsiteY1" fmla="*/ 577 h 12400"/>
                <a:gd name="connsiteX2" fmla="*/ 10000 w 10000"/>
                <a:gd name="connsiteY2" fmla="*/ 12400 h 12400"/>
                <a:gd name="connsiteX0" fmla="*/ 0 w 10136"/>
                <a:gd name="connsiteY0" fmla="*/ 3304 h 17844"/>
                <a:gd name="connsiteX1" fmla="*/ 3600 w 10136"/>
                <a:gd name="connsiteY1" fmla="*/ 577 h 17844"/>
                <a:gd name="connsiteX2" fmla="*/ 10136 w 10136"/>
                <a:gd name="connsiteY2" fmla="*/ 17844 h 17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36" h="17844">
                  <a:moveTo>
                    <a:pt x="0" y="3304"/>
                  </a:moveTo>
                  <a:cubicBezTo>
                    <a:pt x="901" y="4213"/>
                    <a:pt x="1798" y="-1849"/>
                    <a:pt x="3600" y="577"/>
                  </a:cubicBezTo>
                  <a:cubicBezTo>
                    <a:pt x="5402" y="3003"/>
                    <a:pt x="9054" y="16025"/>
                    <a:pt x="10136" y="17844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9" name="Freeform 28"/>
            <p:cNvSpPr>
              <a:spLocks/>
            </p:cNvSpPr>
            <p:nvPr/>
          </p:nvSpPr>
          <p:spPr bwMode="auto">
            <a:xfrm>
              <a:off x="3074" y="2535"/>
              <a:ext cx="112" cy="64"/>
            </a:xfrm>
            <a:custGeom>
              <a:avLst/>
              <a:gdLst>
                <a:gd name="T0" fmla="*/ 0 w 121"/>
                <a:gd name="T1" fmla="*/ 0 h 43"/>
                <a:gd name="T2" fmla="*/ 64 w 121"/>
                <a:gd name="T3" fmla="*/ 16 h 43"/>
                <a:gd name="T4" fmla="*/ 121 w 121"/>
                <a:gd name="T5" fmla="*/ 43 h 43"/>
                <a:gd name="T6" fmla="*/ 0 60000 65536"/>
                <a:gd name="T7" fmla="*/ 0 60000 65536"/>
                <a:gd name="T8" fmla="*/ 0 60000 65536"/>
                <a:gd name="T9" fmla="*/ 0 w 121"/>
                <a:gd name="T10" fmla="*/ 0 h 43"/>
                <a:gd name="T11" fmla="*/ 121 w 121"/>
                <a:gd name="T12" fmla="*/ 43 h 43"/>
                <a:gd name="connsiteX0" fmla="*/ 0 w 9751"/>
                <a:gd name="connsiteY0" fmla="*/ 1289 h 6754"/>
                <a:gd name="connsiteX1" fmla="*/ 5040 w 9751"/>
                <a:gd name="connsiteY1" fmla="*/ 475 h 6754"/>
                <a:gd name="connsiteX2" fmla="*/ 9751 w 9751"/>
                <a:gd name="connsiteY2" fmla="*/ 6754 h 6754"/>
                <a:gd name="connsiteX0" fmla="*/ 0 w 10000"/>
                <a:gd name="connsiteY0" fmla="*/ 4285 h 12377"/>
                <a:gd name="connsiteX1" fmla="*/ 3001 w 10000"/>
                <a:gd name="connsiteY1" fmla="*/ 494 h 12377"/>
                <a:gd name="connsiteX2" fmla="*/ 10000 w 10000"/>
                <a:gd name="connsiteY2" fmla="*/ 12377 h 12377"/>
                <a:gd name="connsiteX0" fmla="*/ 0 w 8597"/>
                <a:gd name="connsiteY0" fmla="*/ 4285 h 17018"/>
                <a:gd name="connsiteX1" fmla="*/ 3001 w 8597"/>
                <a:gd name="connsiteY1" fmla="*/ 494 h 17018"/>
                <a:gd name="connsiteX2" fmla="*/ 8597 w 8597"/>
                <a:gd name="connsiteY2" fmla="*/ 17018 h 17018"/>
                <a:gd name="connsiteX0" fmla="*/ 0 w 11043"/>
                <a:gd name="connsiteY0" fmla="*/ 2518 h 13061"/>
                <a:gd name="connsiteX1" fmla="*/ 3491 w 11043"/>
                <a:gd name="connsiteY1" fmla="*/ 290 h 13061"/>
                <a:gd name="connsiteX2" fmla="*/ 11043 w 11043"/>
                <a:gd name="connsiteY2" fmla="*/ 13061 h 1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043" h="13061">
                  <a:moveTo>
                    <a:pt x="0" y="2518"/>
                  </a:moveTo>
                  <a:cubicBezTo>
                    <a:pt x="985" y="3126"/>
                    <a:pt x="1518" y="-1126"/>
                    <a:pt x="3491" y="290"/>
                  </a:cubicBezTo>
                  <a:cubicBezTo>
                    <a:pt x="5462" y="1707"/>
                    <a:pt x="9860" y="12049"/>
                    <a:pt x="11043" y="13061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0" name="Freeform 29"/>
            <p:cNvSpPr>
              <a:spLocks/>
            </p:cNvSpPr>
            <p:nvPr/>
          </p:nvSpPr>
          <p:spPr bwMode="auto">
            <a:xfrm>
              <a:off x="3195" y="2529"/>
              <a:ext cx="117" cy="74"/>
            </a:xfrm>
            <a:custGeom>
              <a:avLst/>
              <a:gdLst>
                <a:gd name="T0" fmla="*/ 0 w 120"/>
                <a:gd name="T1" fmla="*/ 0 h 42"/>
                <a:gd name="T2" fmla="*/ 61 w 120"/>
                <a:gd name="T3" fmla="*/ 12 h 42"/>
                <a:gd name="T4" fmla="*/ 120 w 120"/>
                <a:gd name="T5" fmla="*/ 42 h 42"/>
                <a:gd name="T6" fmla="*/ 0 60000 65536"/>
                <a:gd name="T7" fmla="*/ 0 60000 65536"/>
                <a:gd name="T8" fmla="*/ 0 60000 65536"/>
                <a:gd name="T9" fmla="*/ 0 w 120"/>
                <a:gd name="T10" fmla="*/ 0 h 42"/>
                <a:gd name="T11" fmla="*/ 120 w 120"/>
                <a:gd name="T12" fmla="*/ 42 h 42"/>
                <a:gd name="connsiteX0" fmla="*/ 0 w 10376"/>
                <a:gd name="connsiteY0" fmla="*/ 0 h 9286"/>
                <a:gd name="connsiteX1" fmla="*/ 5459 w 10376"/>
                <a:gd name="connsiteY1" fmla="*/ 2143 h 9286"/>
                <a:gd name="connsiteX2" fmla="*/ 10376 w 10376"/>
                <a:gd name="connsiteY2" fmla="*/ 9286 h 9286"/>
                <a:gd name="connsiteX0" fmla="*/ 0 w 10000"/>
                <a:gd name="connsiteY0" fmla="*/ 1673 h 11673"/>
                <a:gd name="connsiteX1" fmla="*/ 2613 w 10000"/>
                <a:gd name="connsiteY1" fmla="*/ 520 h 11673"/>
                <a:gd name="connsiteX2" fmla="*/ 10000 w 10000"/>
                <a:gd name="connsiteY2" fmla="*/ 11673 h 11673"/>
                <a:gd name="connsiteX0" fmla="*/ 0 w 10000"/>
                <a:gd name="connsiteY0" fmla="*/ 3425 h 13425"/>
                <a:gd name="connsiteX1" fmla="*/ 2372 w 10000"/>
                <a:gd name="connsiteY1" fmla="*/ 369 h 13425"/>
                <a:gd name="connsiteX2" fmla="*/ 10000 w 10000"/>
                <a:gd name="connsiteY2" fmla="*/ 13425 h 13425"/>
                <a:gd name="connsiteX0" fmla="*/ 0 w 9398"/>
                <a:gd name="connsiteY0" fmla="*/ 3425 h 18744"/>
                <a:gd name="connsiteX1" fmla="*/ 2372 w 9398"/>
                <a:gd name="connsiteY1" fmla="*/ 369 h 18744"/>
                <a:gd name="connsiteX2" fmla="*/ 9398 w 9398"/>
                <a:gd name="connsiteY2" fmla="*/ 18744 h 18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98" h="18744">
                  <a:moveTo>
                    <a:pt x="0" y="3425"/>
                  </a:moveTo>
                  <a:cubicBezTo>
                    <a:pt x="803" y="3938"/>
                    <a:pt x="767" y="-1426"/>
                    <a:pt x="2372" y="369"/>
                  </a:cubicBezTo>
                  <a:cubicBezTo>
                    <a:pt x="3979" y="2164"/>
                    <a:pt x="8434" y="17205"/>
                    <a:pt x="9398" y="18744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" name="Freeform 30"/>
            <p:cNvSpPr>
              <a:spLocks/>
            </p:cNvSpPr>
            <p:nvPr/>
          </p:nvSpPr>
          <p:spPr bwMode="auto">
            <a:xfrm>
              <a:off x="3310" y="2532"/>
              <a:ext cx="123" cy="73"/>
            </a:xfrm>
            <a:custGeom>
              <a:avLst/>
              <a:gdLst>
                <a:gd name="T0" fmla="*/ 0 w 117"/>
                <a:gd name="T1" fmla="*/ 0 h 55"/>
                <a:gd name="T2" fmla="*/ 59 w 117"/>
                <a:gd name="T3" fmla="*/ 19 h 55"/>
                <a:gd name="T4" fmla="*/ 117 w 117"/>
                <a:gd name="T5" fmla="*/ 55 h 55"/>
                <a:gd name="T6" fmla="*/ 0 60000 65536"/>
                <a:gd name="T7" fmla="*/ 0 60000 65536"/>
                <a:gd name="T8" fmla="*/ 0 60000 65536"/>
                <a:gd name="T9" fmla="*/ 0 w 117"/>
                <a:gd name="T10" fmla="*/ 0 h 55"/>
                <a:gd name="T11" fmla="*/ 117 w 117"/>
                <a:gd name="T12" fmla="*/ 55 h 55"/>
                <a:gd name="connsiteX0" fmla="*/ 0 w 10000"/>
                <a:gd name="connsiteY0" fmla="*/ 1634 h 11634"/>
                <a:gd name="connsiteX1" fmla="*/ 3114 w 10000"/>
                <a:gd name="connsiteY1" fmla="*/ 453 h 11634"/>
                <a:gd name="connsiteX2" fmla="*/ 10000 w 10000"/>
                <a:gd name="connsiteY2" fmla="*/ 11634 h 11634"/>
                <a:gd name="connsiteX0" fmla="*/ 0 w 9871"/>
                <a:gd name="connsiteY0" fmla="*/ 1634 h 14088"/>
                <a:gd name="connsiteX1" fmla="*/ 3114 w 9871"/>
                <a:gd name="connsiteY1" fmla="*/ 453 h 14088"/>
                <a:gd name="connsiteX2" fmla="*/ 9871 w 9871"/>
                <a:gd name="connsiteY2" fmla="*/ 14088 h 14088"/>
                <a:gd name="connsiteX0" fmla="*/ 0 w 10654"/>
                <a:gd name="connsiteY0" fmla="*/ 2058 h 9924"/>
                <a:gd name="connsiteX1" fmla="*/ 3809 w 10654"/>
                <a:gd name="connsiteY1" fmla="*/ 246 h 9924"/>
                <a:gd name="connsiteX2" fmla="*/ 10654 w 10654"/>
                <a:gd name="connsiteY2" fmla="*/ 9924 h 9924"/>
                <a:gd name="connsiteX0" fmla="*/ 0 w 10000"/>
                <a:gd name="connsiteY0" fmla="*/ 1705 h 9631"/>
                <a:gd name="connsiteX1" fmla="*/ 2719 w 10000"/>
                <a:gd name="connsiteY1" fmla="*/ 274 h 9631"/>
                <a:gd name="connsiteX2" fmla="*/ 10000 w 10000"/>
                <a:gd name="connsiteY2" fmla="*/ 9631 h 9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9631">
                  <a:moveTo>
                    <a:pt x="0" y="1705"/>
                  </a:moveTo>
                  <a:cubicBezTo>
                    <a:pt x="813" y="2095"/>
                    <a:pt x="1174" y="-897"/>
                    <a:pt x="2719" y="274"/>
                  </a:cubicBezTo>
                  <a:cubicBezTo>
                    <a:pt x="4263" y="1444"/>
                    <a:pt x="9025" y="8590"/>
                    <a:pt x="10000" y="9631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" name="Freeform 31"/>
            <p:cNvSpPr>
              <a:spLocks/>
            </p:cNvSpPr>
            <p:nvPr/>
          </p:nvSpPr>
          <p:spPr bwMode="auto">
            <a:xfrm>
              <a:off x="3434" y="2542"/>
              <a:ext cx="127" cy="70"/>
            </a:xfrm>
            <a:custGeom>
              <a:avLst/>
              <a:gdLst>
                <a:gd name="T0" fmla="*/ 0 w 122"/>
                <a:gd name="T1" fmla="*/ 0 h 57"/>
                <a:gd name="T2" fmla="*/ 62 w 122"/>
                <a:gd name="T3" fmla="*/ 23 h 57"/>
                <a:gd name="T4" fmla="*/ 122 w 122"/>
                <a:gd name="T5" fmla="*/ 57 h 57"/>
                <a:gd name="T6" fmla="*/ 0 60000 65536"/>
                <a:gd name="T7" fmla="*/ 0 60000 65536"/>
                <a:gd name="T8" fmla="*/ 0 60000 65536"/>
                <a:gd name="T9" fmla="*/ 0 w 122"/>
                <a:gd name="T10" fmla="*/ 0 h 57"/>
                <a:gd name="T11" fmla="*/ 122 w 122"/>
                <a:gd name="T12" fmla="*/ 57 h 57"/>
                <a:gd name="connsiteX0" fmla="*/ 0 w 10123"/>
                <a:gd name="connsiteY0" fmla="*/ 0 h 8684"/>
                <a:gd name="connsiteX1" fmla="*/ 5205 w 10123"/>
                <a:gd name="connsiteY1" fmla="*/ 2719 h 8684"/>
                <a:gd name="connsiteX2" fmla="*/ 10123 w 10123"/>
                <a:gd name="connsiteY2" fmla="*/ 8684 h 8684"/>
                <a:gd name="connsiteX0" fmla="*/ 0 w 10000"/>
                <a:gd name="connsiteY0" fmla="*/ 598 h 10598"/>
                <a:gd name="connsiteX1" fmla="*/ 5021 w 10000"/>
                <a:gd name="connsiteY1" fmla="*/ 668 h 10598"/>
                <a:gd name="connsiteX2" fmla="*/ 10000 w 10000"/>
                <a:gd name="connsiteY2" fmla="*/ 10598 h 10598"/>
                <a:gd name="connsiteX0" fmla="*/ 0 w 10000"/>
                <a:gd name="connsiteY0" fmla="*/ 1930 h 11930"/>
                <a:gd name="connsiteX1" fmla="*/ 4536 w 10000"/>
                <a:gd name="connsiteY1" fmla="*/ 471 h 11930"/>
                <a:gd name="connsiteX2" fmla="*/ 10000 w 10000"/>
                <a:gd name="connsiteY2" fmla="*/ 11930 h 11930"/>
                <a:gd name="connsiteX0" fmla="*/ 0 w 10000"/>
                <a:gd name="connsiteY0" fmla="*/ 861 h 10861"/>
                <a:gd name="connsiteX1" fmla="*/ 4536 w 10000"/>
                <a:gd name="connsiteY1" fmla="*/ 615 h 10861"/>
                <a:gd name="connsiteX2" fmla="*/ 10000 w 10000"/>
                <a:gd name="connsiteY2" fmla="*/ 10861 h 10861"/>
                <a:gd name="connsiteX0" fmla="*/ 0 w 10243"/>
                <a:gd name="connsiteY0" fmla="*/ 1925 h 10718"/>
                <a:gd name="connsiteX1" fmla="*/ 4779 w 10243"/>
                <a:gd name="connsiteY1" fmla="*/ 472 h 10718"/>
                <a:gd name="connsiteX2" fmla="*/ 10243 w 10243"/>
                <a:gd name="connsiteY2" fmla="*/ 10718 h 10718"/>
                <a:gd name="connsiteX0" fmla="*/ 0 w 10243"/>
                <a:gd name="connsiteY0" fmla="*/ 1925 h 14055"/>
                <a:gd name="connsiteX1" fmla="*/ 4779 w 10243"/>
                <a:gd name="connsiteY1" fmla="*/ 472 h 14055"/>
                <a:gd name="connsiteX2" fmla="*/ 10243 w 10243"/>
                <a:gd name="connsiteY2" fmla="*/ 14055 h 14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243" h="14055">
                  <a:moveTo>
                    <a:pt x="0" y="1925"/>
                  </a:moveTo>
                  <a:cubicBezTo>
                    <a:pt x="810" y="2733"/>
                    <a:pt x="3160" y="-1346"/>
                    <a:pt x="4779" y="472"/>
                  </a:cubicBezTo>
                  <a:cubicBezTo>
                    <a:pt x="6398" y="2290"/>
                    <a:pt x="9271" y="12641"/>
                    <a:pt x="10243" y="14055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3" name="Freeform 32"/>
            <p:cNvSpPr>
              <a:spLocks/>
            </p:cNvSpPr>
            <p:nvPr/>
          </p:nvSpPr>
          <p:spPr bwMode="auto">
            <a:xfrm>
              <a:off x="3556" y="2551"/>
              <a:ext cx="124" cy="65"/>
            </a:xfrm>
            <a:custGeom>
              <a:avLst/>
              <a:gdLst>
                <a:gd name="T0" fmla="*/ 0 w 121"/>
                <a:gd name="T1" fmla="*/ 0 h 60"/>
                <a:gd name="T2" fmla="*/ 62 w 121"/>
                <a:gd name="T3" fmla="*/ 23 h 60"/>
                <a:gd name="T4" fmla="*/ 121 w 121"/>
                <a:gd name="T5" fmla="*/ 60 h 60"/>
                <a:gd name="T6" fmla="*/ 0 60000 65536"/>
                <a:gd name="T7" fmla="*/ 0 60000 65536"/>
                <a:gd name="T8" fmla="*/ 0 60000 65536"/>
                <a:gd name="T9" fmla="*/ 0 w 121"/>
                <a:gd name="T10" fmla="*/ 0 h 60"/>
                <a:gd name="T11" fmla="*/ 121 w 121"/>
                <a:gd name="T12" fmla="*/ 60 h 60"/>
                <a:gd name="connsiteX0" fmla="*/ 0 w 10249"/>
                <a:gd name="connsiteY0" fmla="*/ 546 h 6796"/>
                <a:gd name="connsiteX1" fmla="*/ 5373 w 10249"/>
                <a:gd name="connsiteY1" fmla="*/ 629 h 6796"/>
                <a:gd name="connsiteX2" fmla="*/ 10249 w 10249"/>
                <a:gd name="connsiteY2" fmla="*/ 6796 h 6796"/>
                <a:gd name="connsiteX0" fmla="*/ 0 w 10000"/>
                <a:gd name="connsiteY0" fmla="*/ 2376 h 11573"/>
                <a:gd name="connsiteX1" fmla="*/ 4271 w 10000"/>
                <a:gd name="connsiteY1" fmla="*/ 670 h 11573"/>
                <a:gd name="connsiteX2" fmla="*/ 10000 w 10000"/>
                <a:gd name="connsiteY2" fmla="*/ 11573 h 11573"/>
                <a:gd name="connsiteX0" fmla="*/ 0 w 10000"/>
                <a:gd name="connsiteY0" fmla="*/ 2376 h 16005"/>
                <a:gd name="connsiteX1" fmla="*/ 4271 w 10000"/>
                <a:gd name="connsiteY1" fmla="*/ 670 h 16005"/>
                <a:gd name="connsiteX2" fmla="*/ 10000 w 10000"/>
                <a:gd name="connsiteY2" fmla="*/ 16005 h 16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16005">
                  <a:moveTo>
                    <a:pt x="0" y="2376"/>
                  </a:moveTo>
                  <a:cubicBezTo>
                    <a:pt x="806" y="3358"/>
                    <a:pt x="2659" y="-1782"/>
                    <a:pt x="4271" y="670"/>
                  </a:cubicBezTo>
                  <a:cubicBezTo>
                    <a:pt x="5884" y="3122"/>
                    <a:pt x="9032" y="14044"/>
                    <a:pt x="10000" y="16005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4" name="Freeform 33"/>
            <p:cNvSpPr>
              <a:spLocks/>
            </p:cNvSpPr>
            <p:nvPr/>
          </p:nvSpPr>
          <p:spPr bwMode="auto">
            <a:xfrm>
              <a:off x="3677" y="2546"/>
              <a:ext cx="123" cy="72"/>
            </a:xfrm>
            <a:custGeom>
              <a:avLst/>
              <a:gdLst>
                <a:gd name="T0" fmla="*/ 0 w 124"/>
                <a:gd name="T1" fmla="*/ 0 h 60"/>
                <a:gd name="T2" fmla="*/ 70 w 124"/>
                <a:gd name="T3" fmla="*/ 24 h 60"/>
                <a:gd name="T4" fmla="*/ 124 w 124"/>
                <a:gd name="T5" fmla="*/ 60 h 60"/>
                <a:gd name="T6" fmla="*/ 0 60000 65536"/>
                <a:gd name="T7" fmla="*/ 0 60000 65536"/>
                <a:gd name="T8" fmla="*/ 0 60000 65536"/>
                <a:gd name="T9" fmla="*/ 0 w 124"/>
                <a:gd name="T10" fmla="*/ 0 h 60"/>
                <a:gd name="T11" fmla="*/ 124 w 124"/>
                <a:gd name="T12" fmla="*/ 60 h 60"/>
                <a:gd name="connsiteX0" fmla="*/ 0 w 10121"/>
                <a:gd name="connsiteY0" fmla="*/ 45 h 6795"/>
                <a:gd name="connsiteX1" fmla="*/ 5766 w 10121"/>
                <a:gd name="connsiteY1" fmla="*/ 795 h 6795"/>
                <a:gd name="connsiteX2" fmla="*/ 10121 w 10121"/>
                <a:gd name="connsiteY2" fmla="*/ 6795 h 6795"/>
                <a:gd name="connsiteX0" fmla="*/ 0 w 10000"/>
                <a:gd name="connsiteY0" fmla="*/ 1829 h 11763"/>
                <a:gd name="connsiteX1" fmla="*/ 4383 w 10000"/>
                <a:gd name="connsiteY1" fmla="*/ 738 h 11763"/>
                <a:gd name="connsiteX2" fmla="*/ 10000 w 10000"/>
                <a:gd name="connsiteY2" fmla="*/ 11763 h 11763"/>
                <a:gd name="connsiteX0" fmla="*/ 0 w 10000"/>
                <a:gd name="connsiteY0" fmla="*/ 2818 h 12752"/>
                <a:gd name="connsiteX1" fmla="*/ 3905 w 10000"/>
                <a:gd name="connsiteY1" fmla="*/ 624 h 12752"/>
                <a:gd name="connsiteX2" fmla="*/ 10000 w 10000"/>
                <a:gd name="connsiteY2" fmla="*/ 12752 h 12752"/>
                <a:gd name="connsiteX0" fmla="*/ 0 w 9761"/>
                <a:gd name="connsiteY0" fmla="*/ 2818 h 16430"/>
                <a:gd name="connsiteX1" fmla="*/ 3905 w 9761"/>
                <a:gd name="connsiteY1" fmla="*/ 624 h 16430"/>
                <a:gd name="connsiteX2" fmla="*/ 9761 w 9761"/>
                <a:gd name="connsiteY2" fmla="*/ 16430 h 16430"/>
                <a:gd name="connsiteX0" fmla="*/ 0 w 10000"/>
                <a:gd name="connsiteY0" fmla="*/ 1715 h 10672"/>
                <a:gd name="connsiteX1" fmla="*/ 4001 w 10000"/>
                <a:gd name="connsiteY1" fmla="*/ 380 h 10672"/>
                <a:gd name="connsiteX2" fmla="*/ 10000 w 10000"/>
                <a:gd name="connsiteY2" fmla="*/ 10672 h 1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10672">
                  <a:moveTo>
                    <a:pt x="0" y="1715"/>
                  </a:moveTo>
                  <a:cubicBezTo>
                    <a:pt x="979" y="2313"/>
                    <a:pt x="2287" y="-1113"/>
                    <a:pt x="4001" y="380"/>
                  </a:cubicBezTo>
                  <a:cubicBezTo>
                    <a:pt x="5716" y="1873"/>
                    <a:pt x="9103" y="9627"/>
                    <a:pt x="10000" y="10672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5" name="Freeform 34"/>
            <p:cNvSpPr>
              <a:spLocks/>
            </p:cNvSpPr>
            <p:nvPr/>
          </p:nvSpPr>
          <p:spPr bwMode="auto">
            <a:xfrm>
              <a:off x="3802" y="2551"/>
              <a:ext cx="133" cy="73"/>
            </a:xfrm>
            <a:custGeom>
              <a:avLst/>
              <a:gdLst>
                <a:gd name="T0" fmla="*/ 0 w 141"/>
                <a:gd name="T1" fmla="*/ 0 h 57"/>
                <a:gd name="T2" fmla="*/ 67 w 141"/>
                <a:gd name="T3" fmla="*/ 16 h 57"/>
                <a:gd name="T4" fmla="*/ 141 w 141"/>
                <a:gd name="T5" fmla="*/ 57 h 57"/>
                <a:gd name="T6" fmla="*/ 0 60000 65536"/>
                <a:gd name="T7" fmla="*/ 0 60000 65536"/>
                <a:gd name="T8" fmla="*/ 0 60000 65536"/>
                <a:gd name="T9" fmla="*/ 0 w 141"/>
                <a:gd name="T10" fmla="*/ 0 h 57"/>
                <a:gd name="T11" fmla="*/ 141 w 141"/>
                <a:gd name="T12" fmla="*/ 57 h 57"/>
                <a:gd name="connsiteX0" fmla="*/ 0 w 9893"/>
                <a:gd name="connsiteY0" fmla="*/ 260 h 7892"/>
                <a:gd name="connsiteX1" fmla="*/ 4645 w 9893"/>
                <a:gd name="connsiteY1" fmla="*/ 699 h 7892"/>
                <a:gd name="connsiteX2" fmla="*/ 9893 w 9893"/>
                <a:gd name="connsiteY2" fmla="*/ 7892 h 7892"/>
                <a:gd name="connsiteX0" fmla="*/ 0 w 10000"/>
                <a:gd name="connsiteY0" fmla="*/ 1700 h 11371"/>
                <a:gd name="connsiteX1" fmla="*/ 4154 w 10000"/>
                <a:gd name="connsiteY1" fmla="*/ 590 h 11371"/>
                <a:gd name="connsiteX2" fmla="*/ 10000 w 10000"/>
                <a:gd name="connsiteY2" fmla="*/ 11371 h 11371"/>
                <a:gd name="connsiteX0" fmla="*/ 0 w 10000"/>
                <a:gd name="connsiteY0" fmla="*/ 1700 h 13378"/>
                <a:gd name="connsiteX1" fmla="*/ 4154 w 10000"/>
                <a:gd name="connsiteY1" fmla="*/ 590 h 13378"/>
                <a:gd name="connsiteX2" fmla="*/ 10000 w 10000"/>
                <a:gd name="connsiteY2" fmla="*/ 13378 h 13378"/>
                <a:gd name="connsiteX0" fmla="*/ 0 w 10000"/>
                <a:gd name="connsiteY0" fmla="*/ 2605 h 14283"/>
                <a:gd name="connsiteX1" fmla="*/ 3504 w 10000"/>
                <a:gd name="connsiteY1" fmla="*/ 492 h 14283"/>
                <a:gd name="connsiteX2" fmla="*/ 10000 w 10000"/>
                <a:gd name="connsiteY2" fmla="*/ 14283 h 14283"/>
                <a:gd name="connsiteX0" fmla="*/ 0 w 9567"/>
                <a:gd name="connsiteY0" fmla="*/ 2605 h 16292"/>
                <a:gd name="connsiteX1" fmla="*/ 3504 w 9567"/>
                <a:gd name="connsiteY1" fmla="*/ 492 h 16292"/>
                <a:gd name="connsiteX2" fmla="*/ 9567 w 9567"/>
                <a:gd name="connsiteY2" fmla="*/ 16292 h 16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67" h="16292">
                  <a:moveTo>
                    <a:pt x="0" y="2605"/>
                  </a:moveTo>
                  <a:cubicBezTo>
                    <a:pt x="860" y="3272"/>
                    <a:pt x="1856" y="-1509"/>
                    <a:pt x="3504" y="492"/>
                  </a:cubicBezTo>
                  <a:cubicBezTo>
                    <a:pt x="5153" y="2492"/>
                    <a:pt x="8491" y="14513"/>
                    <a:pt x="9567" y="16292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3918" y="2552"/>
              <a:ext cx="134" cy="70"/>
            </a:xfrm>
            <a:custGeom>
              <a:avLst/>
              <a:gdLst>
                <a:gd name="T0" fmla="*/ 0 w 132"/>
                <a:gd name="T1" fmla="*/ 0 h 63"/>
                <a:gd name="T2" fmla="*/ 66 w 132"/>
                <a:gd name="T3" fmla="*/ 17 h 63"/>
                <a:gd name="T4" fmla="*/ 132 w 132"/>
                <a:gd name="T5" fmla="*/ 63 h 63"/>
                <a:gd name="T6" fmla="*/ 0 60000 65536"/>
                <a:gd name="T7" fmla="*/ 0 60000 65536"/>
                <a:gd name="T8" fmla="*/ 0 60000 65536"/>
                <a:gd name="T9" fmla="*/ 0 w 132"/>
                <a:gd name="T10" fmla="*/ 0 h 63"/>
                <a:gd name="T11" fmla="*/ 132 w 132"/>
                <a:gd name="T12" fmla="*/ 63 h 63"/>
                <a:gd name="connsiteX0" fmla="*/ 0 w 10228"/>
                <a:gd name="connsiteY0" fmla="*/ 0 h 8333"/>
                <a:gd name="connsiteX1" fmla="*/ 5228 w 10228"/>
                <a:gd name="connsiteY1" fmla="*/ 1031 h 8333"/>
                <a:gd name="connsiteX2" fmla="*/ 10228 w 10228"/>
                <a:gd name="connsiteY2" fmla="*/ 8333 h 8333"/>
                <a:gd name="connsiteX0" fmla="*/ 0 w 10000"/>
                <a:gd name="connsiteY0" fmla="*/ 1167 h 11167"/>
                <a:gd name="connsiteX1" fmla="*/ 4219 w 10000"/>
                <a:gd name="connsiteY1" fmla="*/ 673 h 11167"/>
                <a:gd name="connsiteX2" fmla="*/ 10000 w 10000"/>
                <a:gd name="connsiteY2" fmla="*/ 11167 h 11167"/>
                <a:gd name="connsiteX0" fmla="*/ 0 w 10000"/>
                <a:gd name="connsiteY0" fmla="*/ 1167 h 14921"/>
                <a:gd name="connsiteX1" fmla="*/ 4219 w 10000"/>
                <a:gd name="connsiteY1" fmla="*/ 673 h 14921"/>
                <a:gd name="connsiteX2" fmla="*/ 10000 w 10000"/>
                <a:gd name="connsiteY2" fmla="*/ 14921 h 14921"/>
                <a:gd name="connsiteX0" fmla="*/ 0 w 9889"/>
                <a:gd name="connsiteY0" fmla="*/ 1167 h 13468"/>
                <a:gd name="connsiteX1" fmla="*/ 4219 w 9889"/>
                <a:gd name="connsiteY1" fmla="*/ 673 h 13468"/>
                <a:gd name="connsiteX2" fmla="*/ 9889 w 9889"/>
                <a:gd name="connsiteY2" fmla="*/ 13468 h 13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89" h="13468">
                  <a:moveTo>
                    <a:pt x="0" y="1167"/>
                  </a:moveTo>
                  <a:cubicBezTo>
                    <a:pt x="814" y="1547"/>
                    <a:pt x="2590" y="-1231"/>
                    <a:pt x="4219" y="673"/>
                  </a:cubicBezTo>
                  <a:cubicBezTo>
                    <a:pt x="5849" y="2579"/>
                    <a:pt x="8852" y="11564"/>
                    <a:pt x="9889" y="1346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7" name="Freeform 36"/>
            <p:cNvSpPr>
              <a:spLocks/>
            </p:cNvSpPr>
            <p:nvPr/>
          </p:nvSpPr>
          <p:spPr bwMode="auto">
            <a:xfrm>
              <a:off x="4036" y="2553"/>
              <a:ext cx="124" cy="73"/>
            </a:xfrm>
            <a:custGeom>
              <a:avLst/>
              <a:gdLst>
                <a:gd name="T0" fmla="*/ 0 w 114"/>
                <a:gd name="T1" fmla="*/ 0 h 57"/>
                <a:gd name="T2" fmla="*/ 59 w 114"/>
                <a:gd name="T3" fmla="*/ 16 h 57"/>
                <a:gd name="T4" fmla="*/ 114 w 114"/>
                <a:gd name="T5" fmla="*/ 57 h 57"/>
                <a:gd name="T6" fmla="*/ 0 60000 65536"/>
                <a:gd name="T7" fmla="*/ 0 60000 65536"/>
                <a:gd name="T8" fmla="*/ 0 60000 65536"/>
                <a:gd name="T9" fmla="*/ 0 w 114"/>
                <a:gd name="T10" fmla="*/ 0 h 57"/>
                <a:gd name="T11" fmla="*/ 114 w 114"/>
                <a:gd name="T12" fmla="*/ 57 h 57"/>
                <a:gd name="connsiteX0" fmla="*/ 0 w 10660"/>
                <a:gd name="connsiteY0" fmla="*/ 77 h 7972"/>
                <a:gd name="connsiteX1" fmla="*/ 5835 w 10660"/>
                <a:gd name="connsiteY1" fmla="*/ 779 h 7972"/>
                <a:gd name="connsiteX2" fmla="*/ 10660 w 10660"/>
                <a:gd name="connsiteY2" fmla="*/ 7972 h 7972"/>
                <a:gd name="connsiteX0" fmla="*/ 0 w 10000"/>
                <a:gd name="connsiteY0" fmla="*/ 3224 h 13127"/>
                <a:gd name="connsiteX1" fmla="*/ 3254 w 10000"/>
                <a:gd name="connsiteY1" fmla="*/ 437 h 13127"/>
                <a:gd name="connsiteX2" fmla="*/ 10000 w 10000"/>
                <a:gd name="connsiteY2" fmla="*/ 13127 h 13127"/>
                <a:gd name="connsiteX0" fmla="*/ 0 w 10123"/>
                <a:gd name="connsiteY0" fmla="*/ 3224 h 16131"/>
                <a:gd name="connsiteX1" fmla="*/ 3254 w 10123"/>
                <a:gd name="connsiteY1" fmla="*/ 437 h 16131"/>
                <a:gd name="connsiteX2" fmla="*/ 10123 w 10123"/>
                <a:gd name="connsiteY2" fmla="*/ 16131 h 16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23" h="16131">
                  <a:moveTo>
                    <a:pt x="0" y="3224"/>
                  </a:moveTo>
                  <a:cubicBezTo>
                    <a:pt x="823" y="3883"/>
                    <a:pt x="1691" y="-1544"/>
                    <a:pt x="3254" y="437"/>
                  </a:cubicBezTo>
                  <a:cubicBezTo>
                    <a:pt x="4818" y="2418"/>
                    <a:pt x="9218" y="14370"/>
                    <a:pt x="10123" y="16131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8" name="Freeform 37"/>
            <p:cNvSpPr>
              <a:spLocks/>
            </p:cNvSpPr>
            <p:nvPr/>
          </p:nvSpPr>
          <p:spPr bwMode="auto">
            <a:xfrm>
              <a:off x="4158" y="2550"/>
              <a:ext cx="120" cy="71"/>
            </a:xfrm>
            <a:custGeom>
              <a:avLst/>
              <a:gdLst>
                <a:gd name="T0" fmla="*/ 0 w 115"/>
                <a:gd name="T1" fmla="*/ 0 h 69"/>
                <a:gd name="T2" fmla="*/ 58 w 115"/>
                <a:gd name="T3" fmla="*/ 22 h 69"/>
                <a:gd name="T4" fmla="*/ 115 w 115"/>
                <a:gd name="T5" fmla="*/ 69 h 69"/>
                <a:gd name="T6" fmla="*/ 0 60000 65536"/>
                <a:gd name="T7" fmla="*/ 0 60000 65536"/>
                <a:gd name="T8" fmla="*/ 0 60000 65536"/>
                <a:gd name="T9" fmla="*/ 0 w 115"/>
                <a:gd name="T10" fmla="*/ 0 h 69"/>
                <a:gd name="T11" fmla="*/ 115 w 115"/>
                <a:gd name="T12" fmla="*/ 69 h 69"/>
                <a:gd name="connsiteX0" fmla="*/ 0 w 10392"/>
                <a:gd name="connsiteY0" fmla="*/ 898 h 7420"/>
                <a:gd name="connsiteX1" fmla="*/ 5435 w 10392"/>
                <a:gd name="connsiteY1" fmla="*/ 608 h 7420"/>
                <a:gd name="connsiteX2" fmla="*/ 10392 w 10392"/>
                <a:gd name="connsiteY2" fmla="*/ 7420 h 7420"/>
                <a:gd name="connsiteX0" fmla="*/ 0 w 10000"/>
                <a:gd name="connsiteY0" fmla="*/ 0 h 11143"/>
                <a:gd name="connsiteX1" fmla="*/ 5230 w 10000"/>
                <a:gd name="connsiteY1" fmla="*/ 1962 h 11143"/>
                <a:gd name="connsiteX2" fmla="*/ 10000 w 10000"/>
                <a:gd name="connsiteY2" fmla="*/ 11143 h 11143"/>
                <a:gd name="connsiteX0" fmla="*/ 0 w 10000"/>
                <a:gd name="connsiteY0" fmla="*/ 2748 h 13891"/>
                <a:gd name="connsiteX1" fmla="*/ 2848 w 10000"/>
                <a:gd name="connsiteY1" fmla="*/ 605 h 13891"/>
                <a:gd name="connsiteX2" fmla="*/ 10000 w 10000"/>
                <a:gd name="connsiteY2" fmla="*/ 13891 h 13891"/>
                <a:gd name="connsiteX0" fmla="*/ 0 w 10000"/>
                <a:gd name="connsiteY0" fmla="*/ 2748 h 13891"/>
                <a:gd name="connsiteX1" fmla="*/ 3475 w 10000"/>
                <a:gd name="connsiteY1" fmla="*/ 605 h 13891"/>
                <a:gd name="connsiteX2" fmla="*/ 10000 w 10000"/>
                <a:gd name="connsiteY2" fmla="*/ 13891 h 1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13891">
                  <a:moveTo>
                    <a:pt x="0" y="2748"/>
                  </a:moveTo>
                  <a:cubicBezTo>
                    <a:pt x="837" y="3530"/>
                    <a:pt x="1885" y="-1738"/>
                    <a:pt x="3475" y="605"/>
                  </a:cubicBezTo>
                  <a:cubicBezTo>
                    <a:pt x="5066" y="2950"/>
                    <a:pt x="8996" y="11938"/>
                    <a:pt x="10000" y="13891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9" name="Group 38"/>
          <p:cNvGrpSpPr>
            <a:grpSpLocks/>
          </p:cNvGrpSpPr>
          <p:nvPr/>
        </p:nvGrpSpPr>
        <p:grpSpPr bwMode="auto">
          <a:xfrm flipH="1">
            <a:off x="1394918" y="3017523"/>
            <a:ext cx="6089650" cy="360362"/>
            <a:chOff x="432" y="2516"/>
            <a:chExt cx="3846" cy="105"/>
          </a:xfrm>
        </p:grpSpPr>
        <p:sp>
          <p:nvSpPr>
            <p:cNvPr id="50" name="Freeform 39"/>
            <p:cNvSpPr>
              <a:spLocks/>
            </p:cNvSpPr>
            <p:nvPr/>
          </p:nvSpPr>
          <p:spPr bwMode="auto">
            <a:xfrm>
              <a:off x="432" y="2516"/>
              <a:ext cx="116" cy="28"/>
            </a:xfrm>
            <a:custGeom>
              <a:avLst/>
              <a:gdLst>
                <a:gd name="T0" fmla="*/ 0 w 116"/>
                <a:gd name="T1" fmla="*/ 0 h 28"/>
                <a:gd name="T2" fmla="*/ 63 w 116"/>
                <a:gd name="T3" fmla="*/ 9 h 28"/>
                <a:gd name="T4" fmla="*/ 116 w 116"/>
                <a:gd name="T5" fmla="*/ 28 h 28"/>
                <a:gd name="T6" fmla="*/ 0 60000 65536"/>
                <a:gd name="T7" fmla="*/ 0 60000 65536"/>
                <a:gd name="T8" fmla="*/ 0 60000 65536"/>
                <a:gd name="T9" fmla="*/ 0 w 116"/>
                <a:gd name="T10" fmla="*/ 0 h 28"/>
                <a:gd name="T11" fmla="*/ 116 w 116"/>
                <a:gd name="T12" fmla="*/ 28 h 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6" h="28">
                  <a:moveTo>
                    <a:pt x="0" y="0"/>
                  </a:moveTo>
                  <a:cubicBezTo>
                    <a:pt x="10" y="1"/>
                    <a:pt x="44" y="4"/>
                    <a:pt x="63" y="9"/>
                  </a:cubicBezTo>
                  <a:cubicBezTo>
                    <a:pt x="82" y="14"/>
                    <a:pt x="105" y="24"/>
                    <a:pt x="116" y="28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" name="Freeform 40"/>
            <p:cNvSpPr>
              <a:spLocks/>
            </p:cNvSpPr>
            <p:nvPr/>
          </p:nvSpPr>
          <p:spPr bwMode="auto">
            <a:xfrm>
              <a:off x="553" y="2517"/>
              <a:ext cx="116" cy="28"/>
            </a:xfrm>
            <a:custGeom>
              <a:avLst/>
              <a:gdLst>
                <a:gd name="T0" fmla="*/ 0 w 116"/>
                <a:gd name="T1" fmla="*/ 0 h 28"/>
                <a:gd name="T2" fmla="*/ 63 w 116"/>
                <a:gd name="T3" fmla="*/ 9 h 28"/>
                <a:gd name="T4" fmla="*/ 116 w 116"/>
                <a:gd name="T5" fmla="*/ 28 h 28"/>
                <a:gd name="T6" fmla="*/ 0 60000 65536"/>
                <a:gd name="T7" fmla="*/ 0 60000 65536"/>
                <a:gd name="T8" fmla="*/ 0 60000 65536"/>
                <a:gd name="T9" fmla="*/ 0 w 116"/>
                <a:gd name="T10" fmla="*/ 0 h 28"/>
                <a:gd name="T11" fmla="*/ 116 w 116"/>
                <a:gd name="T12" fmla="*/ 28 h 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6" h="28">
                  <a:moveTo>
                    <a:pt x="0" y="0"/>
                  </a:moveTo>
                  <a:cubicBezTo>
                    <a:pt x="10" y="1"/>
                    <a:pt x="44" y="4"/>
                    <a:pt x="63" y="9"/>
                  </a:cubicBezTo>
                  <a:cubicBezTo>
                    <a:pt x="82" y="14"/>
                    <a:pt x="105" y="24"/>
                    <a:pt x="116" y="28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" name="Freeform 41"/>
            <p:cNvSpPr>
              <a:spLocks/>
            </p:cNvSpPr>
            <p:nvPr/>
          </p:nvSpPr>
          <p:spPr bwMode="auto">
            <a:xfrm>
              <a:off x="673" y="2517"/>
              <a:ext cx="116" cy="28"/>
            </a:xfrm>
            <a:custGeom>
              <a:avLst/>
              <a:gdLst>
                <a:gd name="T0" fmla="*/ 0 w 116"/>
                <a:gd name="T1" fmla="*/ 0 h 28"/>
                <a:gd name="T2" fmla="*/ 63 w 116"/>
                <a:gd name="T3" fmla="*/ 9 h 28"/>
                <a:gd name="T4" fmla="*/ 116 w 116"/>
                <a:gd name="T5" fmla="*/ 28 h 28"/>
                <a:gd name="T6" fmla="*/ 0 60000 65536"/>
                <a:gd name="T7" fmla="*/ 0 60000 65536"/>
                <a:gd name="T8" fmla="*/ 0 60000 65536"/>
                <a:gd name="T9" fmla="*/ 0 w 116"/>
                <a:gd name="T10" fmla="*/ 0 h 28"/>
                <a:gd name="T11" fmla="*/ 116 w 116"/>
                <a:gd name="T12" fmla="*/ 28 h 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6" h="28">
                  <a:moveTo>
                    <a:pt x="0" y="0"/>
                  </a:moveTo>
                  <a:cubicBezTo>
                    <a:pt x="10" y="1"/>
                    <a:pt x="44" y="4"/>
                    <a:pt x="63" y="9"/>
                  </a:cubicBezTo>
                  <a:cubicBezTo>
                    <a:pt x="82" y="14"/>
                    <a:pt x="105" y="24"/>
                    <a:pt x="116" y="28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3" name="Freeform 42"/>
            <p:cNvSpPr>
              <a:spLocks/>
            </p:cNvSpPr>
            <p:nvPr/>
          </p:nvSpPr>
          <p:spPr bwMode="auto">
            <a:xfrm>
              <a:off x="793" y="2517"/>
              <a:ext cx="116" cy="28"/>
            </a:xfrm>
            <a:custGeom>
              <a:avLst/>
              <a:gdLst>
                <a:gd name="T0" fmla="*/ 0 w 116"/>
                <a:gd name="T1" fmla="*/ 0 h 28"/>
                <a:gd name="T2" fmla="*/ 63 w 116"/>
                <a:gd name="T3" fmla="*/ 9 h 28"/>
                <a:gd name="T4" fmla="*/ 116 w 116"/>
                <a:gd name="T5" fmla="*/ 28 h 28"/>
                <a:gd name="T6" fmla="*/ 0 60000 65536"/>
                <a:gd name="T7" fmla="*/ 0 60000 65536"/>
                <a:gd name="T8" fmla="*/ 0 60000 65536"/>
                <a:gd name="T9" fmla="*/ 0 w 116"/>
                <a:gd name="T10" fmla="*/ 0 h 28"/>
                <a:gd name="T11" fmla="*/ 116 w 116"/>
                <a:gd name="T12" fmla="*/ 28 h 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6" h="28">
                  <a:moveTo>
                    <a:pt x="0" y="0"/>
                  </a:moveTo>
                  <a:cubicBezTo>
                    <a:pt x="10" y="1"/>
                    <a:pt x="44" y="4"/>
                    <a:pt x="63" y="9"/>
                  </a:cubicBezTo>
                  <a:cubicBezTo>
                    <a:pt x="82" y="14"/>
                    <a:pt x="105" y="24"/>
                    <a:pt x="116" y="28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" name="Freeform 43"/>
            <p:cNvSpPr>
              <a:spLocks/>
            </p:cNvSpPr>
            <p:nvPr/>
          </p:nvSpPr>
          <p:spPr bwMode="auto">
            <a:xfrm>
              <a:off x="914" y="2518"/>
              <a:ext cx="116" cy="28"/>
            </a:xfrm>
            <a:custGeom>
              <a:avLst/>
              <a:gdLst>
                <a:gd name="T0" fmla="*/ 0 w 116"/>
                <a:gd name="T1" fmla="*/ 0 h 28"/>
                <a:gd name="T2" fmla="*/ 63 w 116"/>
                <a:gd name="T3" fmla="*/ 9 h 28"/>
                <a:gd name="T4" fmla="*/ 116 w 116"/>
                <a:gd name="T5" fmla="*/ 28 h 28"/>
                <a:gd name="T6" fmla="*/ 0 60000 65536"/>
                <a:gd name="T7" fmla="*/ 0 60000 65536"/>
                <a:gd name="T8" fmla="*/ 0 60000 65536"/>
                <a:gd name="T9" fmla="*/ 0 w 116"/>
                <a:gd name="T10" fmla="*/ 0 h 28"/>
                <a:gd name="T11" fmla="*/ 116 w 116"/>
                <a:gd name="T12" fmla="*/ 28 h 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6" h="28">
                  <a:moveTo>
                    <a:pt x="0" y="0"/>
                  </a:moveTo>
                  <a:cubicBezTo>
                    <a:pt x="10" y="1"/>
                    <a:pt x="44" y="4"/>
                    <a:pt x="63" y="9"/>
                  </a:cubicBezTo>
                  <a:cubicBezTo>
                    <a:pt x="82" y="14"/>
                    <a:pt x="105" y="24"/>
                    <a:pt x="116" y="28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" name="Freeform 44"/>
            <p:cNvSpPr>
              <a:spLocks/>
            </p:cNvSpPr>
            <p:nvPr/>
          </p:nvSpPr>
          <p:spPr bwMode="auto">
            <a:xfrm>
              <a:off x="1035" y="2519"/>
              <a:ext cx="116" cy="28"/>
            </a:xfrm>
            <a:custGeom>
              <a:avLst/>
              <a:gdLst>
                <a:gd name="T0" fmla="*/ 0 w 116"/>
                <a:gd name="T1" fmla="*/ 0 h 28"/>
                <a:gd name="T2" fmla="*/ 63 w 116"/>
                <a:gd name="T3" fmla="*/ 9 h 28"/>
                <a:gd name="T4" fmla="*/ 116 w 116"/>
                <a:gd name="T5" fmla="*/ 28 h 28"/>
                <a:gd name="T6" fmla="*/ 0 60000 65536"/>
                <a:gd name="T7" fmla="*/ 0 60000 65536"/>
                <a:gd name="T8" fmla="*/ 0 60000 65536"/>
                <a:gd name="T9" fmla="*/ 0 w 116"/>
                <a:gd name="T10" fmla="*/ 0 h 28"/>
                <a:gd name="T11" fmla="*/ 116 w 116"/>
                <a:gd name="T12" fmla="*/ 28 h 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6" h="28">
                  <a:moveTo>
                    <a:pt x="0" y="0"/>
                  </a:moveTo>
                  <a:cubicBezTo>
                    <a:pt x="10" y="1"/>
                    <a:pt x="44" y="4"/>
                    <a:pt x="63" y="9"/>
                  </a:cubicBezTo>
                  <a:cubicBezTo>
                    <a:pt x="82" y="14"/>
                    <a:pt x="105" y="24"/>
                    <a:pt x="116" y="28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6" name="Freeform 45"/>
            <p:cNvSpPr>
              <a:spLocks/>
            </p:cNvSpPr>
            <p:nvPr/>
          </p:nvSpPr>
          <p:spPr bwMode="auto">
            <a:xfrm>
              <a:off x="1155" y="2519"/>
              <a:ext cx="116" cy="28"/>
            </a:xfrm>
            <a:custGeom>
              <a:avLst/>
              <a:gdLst>
                <a:gd name="T0" fmla="*/ 0 w 116"/>
                <a:gd name="T1" fmla="*/ 0 h 28"/>
                <a:gd name="T2" fmla="*/ 63 w 116"/>
                <a:gd name="T3" fmla="*/ 9 h 28"/>
                <a:gd name="T4" fmla="*/ 116 w 116"/>
                <a:gd name="T5" fmla="*/ 28 h 28"/>
                <a:gd name="T6" fmla="*/ 0 60000 65536"/>
                <a:gd name="T7" fmla="*/ 0 60000 65536"/>
                <a:gd name="T8" fmla="*/ 0 60000 65536"/>
                <a:gd name="T9" fmla="*/ 0 w 116"/>
                <a:gd name="T10" fmla="*/ 0 h 28"/>
                <a:gd name="T11" fmla="*/ 116 w 116"/>
                <a:gd name="T12" fmla="*/ 28 h 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6" h="28">
                  <a:moveTo>
                    <a:pt x="0" y="0"/>
                  </a:moveTo>
                  <a:cubicBezTo>
                    <a:pt x="10" y="1"/>
                    <a:pt x="44" y="4"/>
                    <a:pt x="63" y="9"/>
                  </a:cubicBezTo>
                  <a:cubicBezTo>
                    <a:pt x="82" y="14"/>
                    <a:pt x="105" y="24"/>
                    <a:pt x="116" y="28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7" name="Freeform 46"/>
            <p:cNvSpPr>
              <a:spLocks/>
            </p:cNvSpPr>
            <p:nvPr/>
          </p:nvSpPr>
          <p:spPr bwMode="auto">
            <a:xfrm>
              <a:off x="1275" y="2519"/>
              <a:ext cx="116" cy="28"/>
            </a:xfrm>
            <a:custGeom>
              <a:avLst/>
              <a:gdLst>
                <a:gd name="T0" fmla="*/ 0 w 116"/>
                <a:gd name="T1" fmla="*/ 0 h 28"/>
                <a:gd name="T2" fmla="*/ 63 w 116"/>
                <a:gd name="T3" fmla="*/ 9 h 28"/>
                <a:gd name="T4" fmla="*/ 116 w 116"/>
                <a:gd name="T5" fmla="*/ 28 h 28"/>
                <a:gd name="T6" fmla="*/ 0 60000 65536"/>
                <a:gd name="T7" fmla="*/ 0 60000 65536"/>
                <a:gd name="T8" fmla="*/ 0 60000 65536"/>
                <a:gd name="T9" fmla="*/ 0 w 116"/>
                <a:gd name="T10" fmla="*/ 0 h 28"/>
                <a:gd name="T11" fmla="*/ 116 w 116"/>
                <a:gd name="T12" fmla="*/ 28 h 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6" h="28">
                  <a:moveTo>
                    <a:pt x="0" y="0"/>
                  </a:moveTo>
                  <a:cubicBezTo>
                    <a:pt x="10" y="1"/>
                    <a:pt x="44" y="4"/>
                    <a:pt x="63" y="9"/>
                  </a:cubicBezTo>
                  <a:cubicBezTo>
                    <a:pt x="82" y="14"/>
                    <a:pt x="105" y="24"/>
                    <a:pt x="116" y="28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8" name="Freeform 47"/>
            <p:cNvSpPr>
              <a:spLocks/>
            </p:cNvSpPr>
            <p:nvPr/>
          </p:nvSpPr>
          <p:spPr bwMode="auto">
            <a:xfrm>
              <a:off x="1395" y="2517"/>
              <a:ext cx="116" cy="28"/>
            </a:xfrm>
            <a:custGeom>
              <a:avLst/>
              <a:gdLst>
                <a:gd name="T0" fmla="*/ 0 w 116"/>
                <a:gd name="T1" fmla="*/ 0 h 28"/>
                <a:gd name="T2" fmla="*/ 63 w 116"/>
                <a:gd name="T3" fmla="*/ 9 h 28"/>
                <a:gd name="T4" fmla="*/ 116 w 116"/>
                <a:gd name="T5" fmla="*/ 28 h 28"/>
                <a:gd name="T6" fmla="*/ 0 60000 65536"/>
                <a:gd name="T7" fmla="*/ 0 60000 65536"/>
                <a:gd name="T8" fmla="*/ 0 60000 65536"/>
                <a:gd name="T9" fmla="*/ 0 w 116"/>
                <a:gd name="T10" fmla="*/ 0 h 28"/>
                <a:gd name="T11" fmla="*/ 116 w 116"/>
                <a:gd name="T12" fmla="*/ 28 h 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6" h="28">
                  <a:moveTo>
                    <a:pt x="0" y="0"/>
                  </a:moveTo>
                  <a:cubicBezTo>
                    <a:pt x="10" y="1"/>
                    <a:pt x="44" y="4"/>
                    <a:pt x="63" y="9"/>
                  </a:cubicBezTo>
                  <a:cubicBezTo>
                    <a:pt x="82" y="14"/>
                    <a:pt x="105" y="24"/>
                    <a:pt x="116" y="28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9" name="Freeform 48"/>
            <p:cNvSpPr>
              <a:spLocks/>
            </p:cNvSpPr>
            <p:nvPr/>
          </p:nvSpPr>
          <p:spPr bwMode="auto">
            <a:xfrm>
              <a:off x="1516" y="2518"/>
              <a:ext cx="113" cy="31"/>
            </a:xfrm>
            <a:custGeom>
              <a:avLst/>
              <a:gdLst>
                <a:gd name="T0" fmla="*/ 0 w 113"/>
                <a:gd name="T1" fmla="*/ 0 h 31"/>
                <a:gd name="T2" fmla="*/ 53 w 113"/>
                <a:gd name="T3" fmla="*/ 8 h 31"/>
                <a:gd name="T4" fmla="*/ 113 w 113"/>
                <a:gd name="T5" fmla="*/ 31 h 31"/>
                <a:gd name="T6" fmla="*/ 0 60000 65536"/>
                <a:gd name="T7" fmla="*/ 0 60000 65536"/>
                <a:gd name="T8" fmla="*/ 0 60000 65536"/>
                <a:gd name="T9" fmla="*/ 0 w 113"/>
                <a:gd name="T10" fmla="*/ 0 h 31"/>
                <a:gd name="T11" fmla="*/ 113 w 113"/>
                <a:gd name="T12" fmla="*/ 31 h 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3" h="31">
                  <a:moveTo>
                    <a:pt x="0" y="0"/>
                  </a:moveTo>
                  <a:cubicBezTo>
                    <a:pt x="9" y="1"/>
                    <a:pt x="34" y="3"/>
                    <a:pt x="53" y="8"/>
                  </a:cubicBezTo>
                  <a:cubicBezTo>
                    <a:pt x="72" y="13"/>
                    <a:pt x="101" y="26"/>
                    <a:pt x="113" y="31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0" name="Freeform 49"/>
            <p:cNvSpPr>
              <a:spLocks/>
            </p:cNvSpPr>
            <p:nvPr/>
          </p:nvSpPr>
          <p:spPr bwMode="auto">
            <a:xfrm>
              <a:off x="1636" y="2518"/>
              <a:ext cx="118" cy="38"/>
            </a:xfrm>
            <a:custGeom>
              <a:avLst/>
              <a:gdLst>
                <a:gd name="T0" fmla="*/ 0 w 118"/>
                <a:gd name="T1" fmla="*/ 0 h 38"/>
                <a:gd name="T2" fmla="*/ 55 w 118"/>
                <a:gd name="T3" fmla="*/ 11 h 38"/>
                <a:gd name="T4" fmla="*/ 118 w 118"/>
                <a:gd name="T5" fmla="*/ 38 h 38"/>
                <a:gd name="T6" fmla="*/ 0 60000 65536"/>
                <a:gd name="T7" fmla="*/ 0 60000 65536"/>
                <a:gd name="T8" fmla="*/ 0 60000 65536"/>
                <a:gd name="T9" fmla="*/ 0 w 118"/>
                <a:gd name="T10" fmla="*/ 0 h 38"/>
                <a:gd name="T11" fmla="*/ 118 w 118"/>
                <a:gd name="T12" fmla="*/ 38 h 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8" h="38">
                  <a:moveTo>
                    <a:pt x="0" y="0"/>
                  </a:moveTo>
                  <a:cubicBezTo>
                    <a:pt x="9" y="2"/>
                    <a:pt x="35" y="5"/>
                    <a:pt x="55" y="11"/>
                  </a:cubicBezTo>
                  <a:cubicBezTo>
                    <a:pt x="75" y="17"/>
                    <a:pt x="105" y="33"/>
                    <a:pt x="118" y="38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1" name="Freeform 50"/>
            <p:cNvSpPr>
              <a:spLocks/>
            </p:cNvSpPr>
            <p:nvPr/>
          </p:nvSpPr>
          <p:spPr bwMode="auto">
            <a:xfrm>
              <a:off x="1756" y="2518"/>
              <a:ext cx="113" cy="40"/>
            </a:xfrm>
            <a:custGeom>
              <a:avLst/>
              <a:gdLst>
                <a:gd name="T0" fmla="*/ 0 w 113"/>
                <a:gd name="T1" fmla="*/ 0 h 40"/>
                <a:gd name="T2" fmla="*/ 49 w 113"/>
                <a:gd name="T3" fmla="*/ 11 h 40"/>
                <a:gd name="T4" fmla="*/ 113 w 113"/>
                <a:gd name="T5" fmla="*/ 40 h 40"/>
                <a:gd name="T6" fmla="*/ 0 60000 65536"/>
                <a:gd name="T7" fmla="*/ 0 60000 65536"/>
                <a:gd name="T8" fmla="*/ 0 60000 65536"/>
                <a:gd name="T9" fmla="*/ 0 w 113"/>
                <a:gd name="T10" fmla="*/ 0 h 40"/>
                <a:gd name="T11" fmla="*/ 113 w 113"/>
                <a:gd name="T12" fmla="*/ 40 h 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3" h="40">
                  <a:moveTo>
                    <a:pt x="0" y="0"/>
                  </a:moveTo>
                  <a:cubicBezTo>
                    <a:pt x="8" y="2"/>
                    <a:pt x="30" y="4"/>
                    <a:pt x="49" y="11"/>
                  </a:cubicBezTo>
                  <a:cubicBezTo>
                    <a:pt x="68" y="18"/>
                    <a:pt x="100" y="34"/>
                    <a:pt x="113" y="40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2" name="Freeform 51"/>
            <p:cNvSpPr>
              <a:spLocks/>
            </p:cNvSpPr>
            <p:nvPr/>
          </p:nvSpPr>
          <p:spPr bwMode="auto">
            <a:xfrm>
              <a:off x="1877" y="2519"/>
              <a:ext cx="118" cy="37"/>
            </a:xfrm>
            <a:custGeom>
              <a:avLst/>
              <a:gdLst>
                <a:gd name="T0" fmla="*/ 0 w 118"/>
                <a:gd name="T1" fmla="*/ 0 h 37"/>
                <a:gd name="T2" fmla="*/ 57 w 118"/>
                <a:gd name="T3" fmla="*/ 15 h 37"/>
                <a:gd name="T4" fmla="*/ 118 w 118"/>
                <a:gd name="T5" fmla="*/ 37 h 37"/>
                <a:gd name="T6" fmla="*/ 0 60000 65536"/>
                <a:gd name="T7" fmla="*/ 0 60000 65536"/>
                <a:gd name="T8" fmla="*/ 0 60000 65536"/>
                <a:gd name="T9" fmla="*/ 0 w 118"/>
                <a:gd name="T10" fmla="*/ 0 h 37"/>
                <a:gd name="T11" fmla="*/ 118 w 118"/>
                <a:gd name="T12" fmla="*/ 37 h 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8" h="37">
                  <a:moveTo>
                    <a:pt x="0" y="0"/>
                  </a:moveTo>
                  <a:cubicBezTo>
                    <a:pt x="9" y="2"/>
                    <a:pt x="37" y="9"/>
                    <a:pt x="57" y="15"/>
                  </a:cubicBezTo>
                  <a:cubicBezTo>
                    <a:pt x="77" y="21"/>
                    <a:pt x="106" y="33"/>
                    <a:pt x="118" y="37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3" name="Freeform 52"/>
            <p:cNvSpPr>
              <a:spLocks/>
            </p:cNvSpPr>
            <p:nvPr/>
          </p:nvSpPr>
          <p:spPr bwMode="auto">
            <a:xfrm>
              <a:off x="1998" y="2520"/>
              <a:ext cx="117" cy="38"/>
            </a:xfrm>
            <a:custGeom>
              <a:avLst/>
              <a:gdLst>
                <a:gd name="T0" fmla="*/ 0 w 117"/>
                <a:gd name="T1" fmla="*/ 0 h 38"/>
                <a:gd name="T2" fmla="*/ 50 w 117"/>
                <a:gd name="T3" fmla="*/ 12 h 38"/>
                <a:gd name="T4" fmla="*/ 117 w 117"/>
                <a:gd name="T5" fmla="*/ 38 h 38"/>
                <a:gd name="T6" fmla="*/ 0 60000 65536"/>
                <a:gd name="T7" fmla="*/ 0 60000 65536"/>
                <a:gd name="T8" fmla="*/ 0 60000 65536"/>
                <a:gd name="T9" fmla="*/ 0 w 117"/>
                <a:gd name="T10" fmla="*/ 0 h 38"/>
                <a:gd name="T11" fmla="*/ 117 w 117"/>
                <a:gd name="T12" fmla="*/ 38 h 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" h="38">
                  <a:moveTo>
                    <a:pt x="0" y="0"/>
                  </a:moveTo>
                  <a:cubicBezTo>
                    <a:pt x="8" y="2"/>
                    <a:pt x="31" y="6"/>
                    <a:pt x="50" y="12"/>
                  </a:cubicBezTo>
                  <a:cubicBezTo>
                    <a:pt x="69" y="18"/>
                    <a:pt x="103" y="33"/>
                    <a:pt x="117" y="38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4" name="Freeform 53"/>
            <p:cNvSpPr>
              <a:spLocks/>
            </p:cNvSpPr>
            <p:nvPr/>
          </p:nvSpPr>
          <p:spPr bwMode="auto">
            <a:xfrm>
              <a:off x="2118" y="2520"/>
              <a:ext cx="120" cy="42"/>
            </a:xfrm>
            <a:custGeom>
              <a:avLst/>
              <a:gdLst>
                <a:gd name="T0" fmla="*/ 0 w 120"/>
                <a:gd name="T1" fmla="*/ 0 h 42"/>
                <a:gd name="T2" fmla="*/ 60 w 120"/>
                <a:gd name="T3" fmla="*/ 15 h 42"/>
                <a:gd name="T4" fmla="*/ 120 w 120"/>
                <a:gd name="T5" fmla="*/ 42 h 42"/>
                <a:gd name="T6" fmla="*/ 0 60000 65536"/>
                <a:gd name="T7" fmla="*/ 0 60000 65536"/>
                <a:gd name="T8" fmla="*/ 0 60000 65536"/>
                <a:gd name="T9" fmla="*/ 0 w 120"/>
                <a:gd name="T10" fmla="*/ 0 h 42"/>
                <a:gd name="T11" fmla="*/ 120 w 120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0" h="42">
                  <a:moveTo>
                    <a:pt x="0" y="0"/>
                  </a:moveTo>
                  <a:cubicBezTo>
                    <a:pt x="10" y="3"/>
                    <a:pt x="40" y="8"/>
                    <a:pt x="60" y="15"/>
                  </a:cubicBezTo>
                  <a:cubicBezTo>
                    <a:pt x="80" y="22"/>
                    <a:pt x="108" y="37"/>
                    <a:pt x="120" y="42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5" name="Freeform 54"/>
            <p:cNvSpPr>
              <a:spLocks/>
            </p:cNvSpPr>
            <p:nvPr/>
          </p:nvSpPr>
          <p:spPr bwMode="auto">
            <a:xfrm>
              <a:off x="2238" y="2520"/>
              <a:ext cx="111" cy="48"/>
            </a:xfrm>
            <a:custGeom>
              <a:avLst/>
              <a:gdLst>
                <a:gd name="T0" fmla="*/ 0 w 111"/>
                <a:gd name="T1" fmla="*/ 0 h 48"/>
                <a:gd name="T2" fmla="*/ 53 w 111"/>
                <a:gd name="T3" fmla="*/ 15 h 48"/>
                <a:gd name="T4" fmla="*/ 111 w 111"/>
                <a:gd name="T5" fmla="*/ 48 h 48"/>
                <a:gd name="T6" fmla="*/ 0 60000 65536"/>
                <a:gd name="T7" fmla="*/ 0 60000 65536"/>
                <a:gd name="T8" fmla="*/ 0 60000 65536"/>
                <a:gd name="T9" fmla="*/ 0 w 111"/>
                <a:gd name="T10" fmla="*/ 0 h 48"/>
                <a:gd name="T11" fmla="*/ 111 w 111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1" h="48">
                  <a:moveTo>
                    <a:pt x="0" y="0"/>
                  </a:moveTo>
                  <a:cubicBezTo>
                    <a:pt x="8" y="2"/>
                    <a:pt x="35" y="7"/>
                    <a:pt x="53" y="15"/>
                  </a:cubicBezTo>
                  <a:cubicBezTo>
                    <a:pt x="71" y="23"/>
                    <a:pt x="99" y="41"/>
                    <a:pt x="111" y="48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6" name="Freeform 55"/>
            <p:cNvSpPr>
              <a:spLocks/>
            </p:cNvSpPr>
            <p:nvPr/>
          </p:nvSpPr>
          <p:spPr bwMode="auto">
            <a:xfrm>
              <a:off x="2351" y="2522"/>
              <a:ext cx="117" cy="40"/>
            </a:xfrm>
            <a:custGeom>
              <a:avLst/>
              <a:gdLst>
                <a:gd name="T0" fmla="*/ 0 w 117"/>
                <a:gd name="T1" fmla="*/ 0 h 40"/>
                <a:gd name="T2" fmla="*/ 48 w 117"/>
                <a:gd name="T3" fmla="*/ 9 h 40"/>
                <a:gd name="T4" fmla="*/ 117 w 117"/>
                <a:gd name="T5" fmla="*/ 40 h 40"/>
                <a:gd name="T6" fmla="*/ 0 60000 65536"/>
                <a:gd name="T7" fmla="*/ 0 60000 65536"/>
                <a:gd name="T8" fmla="*/ 0 60000 65536"/>
                <a:gd name="T9" fmla="*/ 0 w 117"/>
                <a:gd name="T10" fmla="*/ 0 h 40"/>
                <a:gd name="T11" fmla="*/ 117 w 117"/>
                <a:gd name="T12" fmla="*/ 40 h 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" h="40">
                  <a:moveTo>
                    <a:pt x="0" y="0"/>
                  </a:moveTo>
                  <a:cubicBezTo>
                    <a:pt x="8" y="2"/>
                    <a:pt x="29" y="2"/>
                    <a:pt x="48" y="9"/>
                  </a:cubicBezTo>
                  <a:cubicBezTo>
                    <a:pt x="67" y="16"/>
                    <a:pt x="103" y="34"/>
                    <a:pt x="117" y="40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7" name="Freeform 56"/>
            <p:cNvSpPr>
              <a:spLocks/>
            </p:cNvSpPr>
            <p:nvPr/>
          </p:nvSpPr>
          <p:spPr bwMode="auto">
            <a:xfrm>
              <a:off x="2472" y="2523"/>
              <a:ext cx="114" cy="44"/>
            </a:xfrm>
            <a:custGeom>
              <a:avLst/>
              <a:gdLst>
                <a:gd name="T0" fmla="*/ 0 w 114"/>
                <a:gd name="T1" fmla="*/ 0 h 44"/>
                <a:gd name="T2" fmla="*/ 45 w 114"/>
                <a:gd name="T3" fmla="*/ 12 h 44"/>
                <a:gd name="T4" fmla="*/ 114 w 114"/>
                <a:gd name="T5" fmla="*/ 44 h 44"/>
                <a:gd name="T6" fmla="*/ 0 60000 65536"/>
                <a:gd name="T7" fmla="*/ 0 60000 65536"/>
                <a:gd name="T8" fmla="*/ 0 60000 65536"/>
                <a:gd name="T9" fmla="*/ 0 w 114"/>
                <a:gd name="T10" fmla="*/ 0 h 44"/>
                <a:gd name="T11" fmla="*/ 114 w 114"/>
                <a:gd name="T12" fmla="*/ 44 h 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4" h="44">
                  <a:moveTo>
                    <a:pt x="0" y="0"/>
                  </a:moveTo>
                  <a:cubicBezTo>
                    <a:pt x="7" y="2"/>
                    <a:pt x="26" y="5"/>
                    <a:pt x="45" y="12"/>
                  </a:cubicBezTo>
                  <a:cubicBezTo>
                    <a:pt x="64" y="19"/>
                    <a:pt x="100" y="37"/>
                    <a:pt x="114" y="44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8" name="Freeform 57"/>
            <p:cNvSpPr>
              <a:spLocks/>
            </p:cNvSpPr>
            <p:nvPr/>
          </p:nvSpPr>
          <p:spPr bwMode="auto">
            <a:xfrm>
              <a:off x="2592" y="2523"/>
              <a:ext cx="119" cy="47"/>
            </a:xfrm>
            <a:custGeom>
              <a:avLst/>
              <a:gdLst>
                <a:gd name="T0" fmla="*/ 0 w 119"/>
                <a:gd name="T1" fmla="*/ 0 h 47"/>
                <a:gd name="T2" fmla="*/ 62 w 119"/>
                <a:gd name="T3" fmla="*/ 17 h 47"/>
                <a:gd name="T4" fmla="*/ 119 w 119"/>
                <a:gd name="T5" fmla="*/ 47 h 47"/>
                <a:gd name="T6" fmla="*/ 0 60000 65536"/>
                <a:gd name="T7" fmla="*/ 0 60000 65536"/>
                <a:gd name="T8" fmla="*/ 0 60000 65536"/>
                <a:gd name="T9" fmla="*/ 0 w 119"/>
                <a:gd name="T10" fmla="*/ 0 h 47"/>
                <a:gd name="T11" fmla="*/ 119 w 119"/>
                <a:gd name="T12" fmla="*/ 47 h 4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9" h="47">
                  <a:moveTo>
                    <a:pt x="0" y="0"/>
                  </a:moveTo>
                  <a:cubicBezTo>
                    <a:pt x="10" y="3"/>
                    <a:pt x="42" y="9"/>
                    <a:pt x="62" y="17"/>
                  </a:cubicBezTo>
                  <a:cubicBezTo>
                    <a:pt x="82" y="25"/>
                    <a:pt x="107" y="41"/>
                    <a:pt x="119" y="47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9" name="Freeform 58"/>
            <p:cNvSpPr>
              <a:spLocks/>
            </p:cNvSpPr>
            <p:nvPr/>
          </p:nvSpPr>
          <p:spPr bwMode="auto">
            <a:xfrm>
              <a:off x="2712" y="2523"/>
              <a:ext cx="117" cy="45"/>
            </a:xfrm>
            <a:custGeom>
              <a:avLst/>
              <a:gdLst>
                <a:gd name="T0" fmla="*/ 0 w 117"/>
                <a:gd name="T1" fmla="*/ 0 h 45"/>
                <a:gd name="T2" fmla="*/ 65 w 117"/>
                <a:gd name="T3" fmla="*/ 18 h 45"/>
                <a:gd name="T4" fmla="*/ 117 w 117"/>
                <a:gd name="T5" fmla="*/ 45 h 45"/>
                <a:gd name="T6" fmla="*/ 0 60000 65536"/>
                <a:gd name="T7" fmla="*/ 0 60000 65536"/>
                <a:gd name="T8" fmla="*/ 0 60000 65536"/>
                <a:gd name="T9" fmla="*/ 0 w 117"/>
                <a:gd name="T10" fmla="*/ 0 h 45"/>
                <a:gd name="T11" fmla="*/ 117 w 117"/>
                <a:gd name="T12" fmla="*/ 45 h 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" h="45">
                  <a:moveTo>
                    <a:pt x="0" y="0"/>
                  </a:moveTo>
                  <a:cubicBezTo>
                    <a:pt x="11" y="3"/>
                    <a:pt x="46" y="11"/>
                    <a:pt x="65" y="18"/>
                  </a:cubicBezTo>
                  <a:cubicBezTo>
                    <a:pt x="84" y="25"/>
                    <a:pt x="106" y="40"/>
                    <a:pt x="117" y="4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0" name="Freeform 59"/>
            <p:cNvSpPr>
              <a:spLocks/>
            </p:cNvSpPr>
            <p:nvPr/>
          </p:nvSpPr>
          <p:spPr bwMode="auto">
            <a:xfrm>
              <a:off x="2833" y="2524"/>
              <a:ext cx="118" cy="47"/>
            </a:xfrm>
            <a:custGeom>
              <a:avLst/>
              <a:gdLst>
                <a:gd name="T0" fmla="*/ 0 w 118"/>
                <a:gd name="T1" fmla="*/ 0 h 47"/>
                <a:gd name="T2" fmla="*/ 59 w 118"/>
                <a:gd name="T3" fmla="*/ 17 h 47"/>
                <a:gd name="T4" fmla="*/ 118 w 118"/>
                <a:gd name="T5" fmla="*/ 47 h 47"/>
                <a:gd name="T6" fmla="*/ 0 60000 65536"/>
                <a:gd name="T7" fmla="*/ 0 60000 65536"/>
                <a:gd name="T8" fmla="*/ 0 60000 65536"/>
                <a:gd name="T9" fmla="*/ 0 w 118"/>
                <a:gd name="T10" fmla="*/ 0 h 47"/>
                <a:gd name="T11" fmla="*/ 118 w 118"/>
                <a:gd name="T12" fmla="*/ 47 h 4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8" h="47">
                  <a:moveTo>
                    <a:pt x="0" y="0"/>
                  </a:moveTo>
                  <a:cubicBezTo>
                    <a:pt x="10" y="3"/>
                    <a:pt x="39" y="9"/>
                    <a:pt x="59" y="17"/>
                  </a:cubicBezTo>
                  <a:cubicBezTo>
                    <a:pt x="79" y="25"/>
                    <a:pt x="106" y="41"/>
                    <a:pt x="118" y="47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1" name="Freeform 60"/>
            <p:cNvSpPr>
              <a:spLocks/>
            </p:cNvSpPr>
            <p:nvPr/>
          </p:nvSpPr>
          <p:spPr bwMode="auto">
            <a:xfrm>
              <a:off x="2954" y="2525"/>
              <a:ext cx="117" cy="48"/>
            </a:xfrm>
            <a:custGeom>
              <a:avLst/>
              <a:gdLst>
                <a:gd name="T0" fmla="*/ 0 w 117"/>
                <a:gd name="T1" fmla="*/ 0 h 48"/>
                <a:gd name="T2" fmla="*/ 58 w 117"/>
                <a:gd name="T3" fmla="*/ 18 h 48"/>
                <a:gd name="T4" fmla="*/ 117 w 117"/>
                <a:gd name="T5" fmla="*/ 48 h 48"/>
                <a:gd name="T6" fmla="*/ 0 60000 65536"/>
                <a:gd name="T7" fmla="*/ 0 60000 65536"/>
                <a:gd name="T8" fmla="*/ 0 60000 65536"/>
                <a:gd name="T9" fmla="*/ 0 w 117"/>
                <a:gd name="T10" fmla="*/ 0 h 48"/>
                <a:gd name="T11" fmla="*/ 117 w 117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" h="48">
                  <a:moveTo>
                    <a:pt x="0" y="0"/>
                  </a:moveTo>
                  <a:cubicBezTo>
                    <a:pt x="10" y="3"/>
                    <a:pt x="38" y="10"/>
                    <a:pt x="58" y="18"/>
                  </a:cubicBezTo>
                  <a:cubicBezTo>
                    <a:pt x="78" y="26"/>
                    <a:pt x="105" y="42"/>
                    <a:pt x="117" y="48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2" name="Freeform 61"/>
            <p:cNvSpPr>
              <a:spLocks/>
            </p:cNvSpPr>
            <p:nvPr/>
          </p:nvSpPr>
          <p:spPr bwMode="auto">
            <a:xfrm>
              <a:off x="3071" y="2528"/>
              <a:ext cx="121" cy="43"/>
            </a:xfrm>
            <a:custGeom>
              <a:avLst/>
              <a:gdLst>
                <a:gd name="T0" fmla="*/ 0 w 121"/>
                <a:gd name="T1" fmla="*/ 0 h 43"/>
                <a:gd name="T2" fmla="*/ 64 w 121"/>
                <a:gd name="T3" fmla="*/ 16 h 43"/>
                <a:gd name="T4" fmla="*/ 121 w 121"/>
                <a:gd name="T5" fmla="*/ 43 h 43"/>
                <a:gd name="T6" fmla="*/ 0 60000 65536"/>
                <a:gd name="T7" fmla="*/ 0 60000 65536"/>
                <a:gd name="T8" fmla="*/ 0 60000 65536"/>
                <a:gd name="T9" fmla="*/ 0 w 121"/>
                <a:gd name="T10" fmla="*/ 0 h 43"/>
                <a:gd name="T11" fmla="*/ 121 w 121"/>
                <a:gd name="T12" fmla="*/ 43 h 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1" h="43">
                  <a:moveTo>
                    <a:pt x="0" y="0"/>
                  </a:moveTo>
                  <a:cubicBezTo>
                    <a:pt x="10" y="3"/>
                    <a:pt x="44" y="9"/>
                    <a:pt x="64" y="16"/>
                  </a:cubicBezTo>
                  <a:cubicBezTo>
                    <a:pt x="84" y="23"/>
                    <a:pt x="109" y="38"/>
                    <a:pt x="121" y="43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3" name="Freeform 62"/>
            <p:cNvSpPr>
              <a:spLocks/>
            </p:cNvSpPr>
            <p:nvPr/>
          </p:nvSpPr>
          <p:spPr bwMode="auto">
            <a:xfrm>
              <a:off x="3200" y="2540"/>
              <a:ext cx="120" cy="42"/>
            </a:xfrm>
            <a:custGeom>
              <a:avLst/>
              <a:gdLst>
                <a:gd name="T0" fmla="*/ 0 w 120"/>
                <a:gd name="T1" fmla="*/ 0 h 42"/>
                <a:gd name="T2" fmla="*/ 61 w 120"/>
                <a:gd name="T3" fmla="*/ 12 h 42"/>
                <a:gd name="T4" fmla="*/ 120 w 120"/>
                <a:gd name="T5" fmla="*/ 42 h 42"/>
                <a:gd name="T6" fmla="*/ 0 60000 65536"/>
                <a:gd name="T7" fmla="*/ 0 60000 65536"/>
                <a:gd name="T8" fmla="*/ 0 60000 65536"/>
                <a:gd name="T9" fmla="*/ 0 w 120"/>
                <a:gd name="T10" fmla="*/ 0 h 42"/>
                <a:gd name="T11" fmla="*/ 120 w 120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0" h="42">
                  <a:moveTo>
                    <a:pt x="0" y="0"/>
                  </a:moveTo>
                  <a:cubicBezTo>
                    <a:pt x="10" y="2"/>
                    <a:pt x="41" y="5"/>
                    <a:pt x="61" y="12"/>
                  </a:cubicBezTo>
                  <a:cubicBezTo>
                    <a:pt x="81" y="19"/>
                    <a:pt x="108" y="36"/>
                    <a:pt x="120" y="42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4" name="Freeform 63"/>
            <p:cNvSpPr>
              <a:spLocks/>
            </p:cNvSpPr>
            <p:nvPr/>
          </p:nvSpPr>
          <p:spPr bwMode="auto">
            <a:xfrm>
              <a:off x="3318" y="2537"/>
              <a:ext cx="117" cy="55"/>
            </a:xfrm>
            <a:custGeom>
              <a:avLst/>
              <a:gdLst>
                <a:gd name="T0" fmla="*/ 0 w 117"/>
                <a:gd name="T1" fmla="*/ 0 h 55"/>
                <a:gd name="T2" fmla="*/ 59 w 117"/>
                <a:gd name="T3" fmla="*/ 19 h 55"/>
                <a:gd name="T4" fmla="*/ 117 w 117"/>
                <a:gd name="T5" fmla="*/ 55 h 55"/>
                <a:gd name="T6" fmla="*/ 0 60000 65536"/>
                <a:gd name="T7" fmla="*/ 0 60000 65536"/>
                <a:gd name="T8" fmla="*/ 0 60000 65536"/>
                <a:gd name="T9" fmla="*/ 0 w 117"/>
                <a:gd name="T10" fmla="*/ 0 h 55"/>
                <a:gd name="T11" fmla="*/ 117 w 117"/>
                <a:gd name="T12" fmla="*/ 55 h 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" h="55">
                  <a:moveTo>
                    <a:pt x="0" y="0"/>
                  </a:moveTo>
                  <a:cubicBezTo>
                    <a:pt x="10" y="3"/>
                    <a:pt x="40" y="10"/>
                    <a:pt x="59" y="19"/>
                  </a:cubicBezTo>
                  <a:cubicBezTo>
                    <a:pt x="78" y="28"/>
                    <a:pt x="105" y="47"/>
                    <a:pt x="117" y="5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5" name="Freeform 64"/>
            <p:cNvSpPr>
              <a:spLocks/>
            </p:cNvSpPr>
            <p:nvPr/>
          </p:nvSpPr>
          <p:spPr bwMode="auto">
            <a:xfrm>
              <a:off x="3439" y="2538"/>
              <a:ext cx="122" cy="57"/>
            </a:xfrm>
            <a:custGeom>
              <a:avLst/>
              <a:gdLst>
                <a:gd name="T0" fmla="*/ 0 w 122"/>
                <a:gd name="T1" fmla="*/ 0 h 57"/>
                <a:gd name="T2" fmla="*/ 62 w 122"/>
                <a:gd name="T3" fmla="*/ 23 h 57"/>
                <a:gd name="T4" fmla="*/ 122 w 122"/>
                <a:gd name="T5" fmla="*/ 57 h 57"/>
                <a:gd name="T6" fmla="*/ 0 60000 65536"/>
                <a:gd name="T7" fmla="*/ 0 60000 65536"/>
                <a:gd name="T8" fmla="*/ 0 60000 65536"/>
                <a:gd name="T9" fmla="*/ 0 w 122"/>
                <a:gd name="T10" fmla="*/ 0 h 57"/>
                <a:gd name="T11" fmla="*/ 122 w 122"/>
                <a:gd name="T12" fmla="*/ 57 h 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2" h="57">
                  <a:moveTo>
                    <a:pt x="0" y="0"/>
                  </a:moveTo>
                  <a:cubicBezTo>
                    <a:pt x="10" y="4"/>
                    <a:pt x="42" y="14"/>
                    <a:pt x="62" y="23"/>
                  </a:cubicBezTo>
                  <a:cubicBezTo>
                    <a:pt x="82" y="32"/>
                    <a:pt x="110" y="50"/>
                    <a:pt x="122" y="57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6" name="Freeform 65"/>
            <p:cNvSpPr>
              <a:spLocks/>
            </p:cNvSpPr>
            <p:nvPr/>
          </p:nvSpPr>
          <p:spPr bwMode="auto">
            <a:xfrm>
              <a:off x="3559" y="2538"/>
              <a:ext cx="121" cy="60"/>
            </a:xfrm>
            <a:custGeom>
              <a:avLst/>
              <a:gdLst>
                <a:gd name="T0" fmla="*/ 0 w 121"/>
                <a:gd name="T1" fmla="*/ 0 h 60"/>
                <a:gd name="T2" fmla="*/ 62 w 121"/>
                <a:gd name="T3" fmla="*/ 23 h 60"/>
                <a:gd name="T4" fmla="*/ 121 w 121"/>
                <a:gd name="T5" fmla="*/ 60 h 60"/>
                <a:gd name="T6" fmla="*/ 0 60000 65536"/>
                <a:gd name="T7" fmla="*/ 0 60000 65536"/>
                <a:gd name="T8" fmla="*/ 0 60000 65536"/>
                <a:gd name="T9" fmla="*/ 0 w 121"/>
                <a:gd name="T10" fmla="*/ 0 h 60"/>
                <a:gd name="T11" fmla="*/ 121 w 121"/>
                <a:gd name="T12" fmla="*/ 60 h 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1" h="60">
                  <a:moveTo>
                    <a:pt x="0" y="0"/>
                  </a:moveTo>
                  <a:cubicBezTo>
                    <a:pt x="10" y="4"/>
                    <a:pt x="42" y="13"/>
                    <a:pt x="62" y="23"/>
                  </a:cubicBezTo>
                  <a:cubicBezTo>
                    <a:pt x="82" y="33"/>
                    <a:pt x="109" y="52"/>
                    <a:pt x="121" y="60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7" name="Freeform 66"/>
            <p:cNvSpPr>
              <a:spLocks/>
            </p:cNvSpPr>
            <p:nvPr/>
          </p:nvSpPr>
          <p:spPr bwMode="auto">
            <a:xfrm>
              <a:off x="3679" y="2538"/>
              <a:ext cx="124" cy="60"/>
            </a:xfrm>
            <a:custGeom>
              <a:avLst/>
              <a:gdLst>
                <a:gd name="T0" fmla="*/ 0 w 124"/>
                <a:gd name="T1" fmla="*/ 0 h 60"/>
                <a:gd name="T2" fmla="*/ 70 w 124"/>
                <a:gd name="T3" fmla="*/ 24 h 60"/>
                <a:gd name="T4" fmla="*/ 124 w 124"/>
                <a:gd name="T5" fmla="*/ 60 h 60"/>
                <a:gd name="T6" fmla="*/ 0 60000 65536"/>
                <a:gd name="T7" fmla="*/ 0 60000 65536"/>
                <a:gd name="T8" fmla="*/ 0 60000 65536"/>
                <a:gd name="T9" fmla="*/ 0 w 124"/>
                <a:gd name="T10" fmla="*/ 0 h 60"/>
                <a:gd name="T11" fmla="*/ 124 w 124"/>
                <a:gd name="T12" fmla="*/ 60 h 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" h="60">
                  <a:moveTo>
                    <a:pt x="0" y="0"/>
                  </a:moveTo>
                  <a:cubicBezTo>
                    <a:pt x="12" y="4"/>
                    <a:pt x="49" y="14"/>
                    <a:pt x="70" y="24"/>
                  </a:cubicBezTo>
                  <a:cubicBezTo>
                    <a:pt x="91" y="34"/>
                    <a:pt x="113" y="53"/>
                    <a:pt x="124" y="60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8" name="Freeform 67"/>
            <p:cNvSpPr>
              <a:spLocks/>
            </p:cNvSpPr>
            <p:nvPr/>
          </p:nvSpPr>
          <p:spPr bwMode="auto">
            <a:xfrm>
              <a:off x="3800" y="2549"/>
              <a:ext cx="141" cy="57"/>
            </a:xfrm>
            <a:custGeom>
              <a:avLst/>
              <a:gdLst>
                <a:gd name="T0" fmla="*/ 0 w 141"/>
                <a:gd name="T1" fmla="*/ 0 h 57"/>
                <a:gd name="T2" fmla="*/ 67 w 141"/>
                <a:gd name="T3" fmla="*/ 16 h 57"/>
                <a:gd name="T4" fmla="*/ 141 w 141"/>
                <a:gd name="T5" fmla="*/ 57 h 57"/>
                <a:gd name="T6" fmla="*/ 0 60000 65536"/>
                <a:gd name="T7" fmla="*/ 0 60000 65536"/>
                <a:gd name="T8" fmla="*/ 0 60000 65536"/>
                <a:gd name="T9" fmla="*/ 0 w 141"/>
                <a:gd name="T10" fmla="*/ 0 h 57"/>
                <a:gd name="T11" fmla="*/ 141 w 141"/>
                <a:gd name="T12" fmla="*/ 57 h 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1" h="57">
                  <a:moveTo>
                    <a:pt x="0" y="0"/>
                  </a:moveTo>
                  <a:cubicBezTo>
                    <a:pt x="12" y="3"/>
                    <a:pt x="44" y="7"/>
                    <a:pt x="67" y="16"/>
                  </a:cubicBezTo>
                  <a:cubicBezTo>
                    <a:pt x="90" y="25"/>
                    <a:pt x="126" y="49"/>
                    <a:pt x="141" y="57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9" name="Freeform 68"/>
            <p:cNvSpPr>
              <a:spLocks/>
            </p:cNvSpPr>
            <p:nvPr/>
          </p:nvSpPr>
          <p:spPr bwMode="auto">
            <a:xfrm>
              <a:off x="3921" y="2547"/>
              <a:ext cx="132" cy="63"/>
            </a:xfrm>
            <a:custGeom>
              <a:avLst/>
              <a:gdLst>
                <a:gd name="T0" fmla="*/ 0 w 132"/>
                <a:gd name="T1" fmla="*/ 0 h 63"/>
                <a:gd name="T2" fmla="*/ 66 w 132"/>
                <a:gd name="T3" fmla="*/ 17 h 63"/>
                <a:gd name="T4" fmla="*/ 132 w 132"/>
                <a:gd name="T5" fmla="*/ 63 h 63"/>
                <a:gd name="T6" fmla="*/ 0 60000 65536"/>
                <a:gd name="T7" fmla="*/ 0 60000 65536"/>
                <a:gd name="T8" fmla="*/ 0 60000 65536"/>
                <a:gd name="T9" fmla="*/ 0 w 132"/>
                <a:gd name="T10" fmla="*/ 0 h 63"/>
                <a:gd name="T11" fmla="*/ 132 w 132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2" h="63">
                  <a:moveTo>
                    <a:pt x="0" y="0"/>
                  </a:moveTo>
                  <a:cubicBezTo>
                    <a:pt x="11" y="2"/>
                    <a:pt x="44" y="7"/>
                    <a:pt x="66" y="17"/>
                  </a:cubicBezTo>
                  <a:cubicBezTo>
                    <a:pt x="88" y="27"/>
                    <a:pt x="118" y="53"/>
                    <a:pt x="132" y="63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0" name="Freeform 69"/>
            <p:cNvSpPr>
              <a:spLocks/>
            </p:cNvSpPr>
            <p:nvPr/>
          </p:nvSpPr>
          <p:spPr bwMode="auto">
            <a:xfrm>
              <a:off x="4044" y="2555"/>
              <a:ext cx="114" cy="57"/>
            </a:xfrm>
            <a:custGeom>
              <a:avLst/>
              <a:gdLst>
                <a:gd name="T0" fmla="*/ 0 w 114"/>
                <a:gd name="T1" fmla="*/ 0 h 57"/>
                <a:gd name="T2" fmla="*/ 59 w 114"/>
                <a:gd name="T3" fmla="*/ 16 h 57"/>
                <a:gd name="T4" fmla="*/ 114 w 114"/>
                <a:gd name="T5" fmla="*/ 57 h 57"/>
                <a:gd name="T6" fmla="*/ 0 60000 65536"/>
                <a:gd name="T7" fmla="*/ 0 60000 65536"/>
                <a:gd name="T8" fmla="*/ 0 60000 65536"/>
                <a:gd name="T9" fmla="*/ 0 w 114"/>
                <a:gd name="T10" fmla="*/ 0 h 57"/>
                <a:gd name="T11" fmla="*/ 114 w 114"/>
                <a:gd name="T12" fmla="*/ 57 h 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4" h="57">
                  <a:moveTo>
                    <a:pt x="0" y="0"/>
                  </a:moveTo>
                  <a:cubicBezTo>
                    <a:pt x="10" y="3"/>
                    <a:pt x="40" y="7"/>
                    <a:pt x="59" y="16"/>
                  </a:cubicBezTo>
                  <a:cubicBezTo>
                    <a:pt x="78" y="25"/>
                    <a:pt x="103" y="49"/>
                    <a:pt x="114" y="57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1" name="Freeform 70"/>
            <p:cNvSpPr>
              <a:spLocks/>
            </p:cNvSpPr>
            <p:nvPr/>
          </p:nvSpPr>
          <p:spPr bwMode="auto">
            <a:xfrm>
              <a:off x="4163" y="2552"/>
              <a:ext cx="115" cy="69"/>
            </a:xfrm>
            <a:custGeom>
              <a:avLst/>
              <a:gdLst>
                <a:gd name="T0" fmla="*/ 0 w 115"/>
                <a:gd name="T1" fmla="*/ 0 h 69"/>
                <a:gd name="T2" fmla="*/ 58 w 115"/>
                <a:gd name="T3" fmla="*/ 22 h 69"/>
                <a:gd name="T4" fmla="*/ 115 w 115"/>
                <a:gd name="T5" fmla="*/ 69 h 69"/>
                <a:gd name="T6" fmla="*/ 0 60000 65536"/>
                <a:gd name="T7" fmla="*/ 0 60000 65536"/>
                <a:gd name="T8" fmla="*/ 0 60000 65536"/>
                <a:gd name="T9" fmla="*/ 0 w 115"/>
                <a:gd name="T10" fmla="*/ 0 h 69"/>
                <a:gd name="T11" fmla="*/ 115 w 115"/>
                <a:gd name="T12" fmla="*/ 69 h 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5" h="69">
                  <a:moveTo>
                    <a:pt x="0" y="0"/>
                  </a:moveTo>
                  <a:cubicBezTo>
                    <a:pt x="10" y="4"/>
                    <a:pt x="39" y="10"/>
                    <a:pt x="58" y="22"/>
                  </a:cubicBezTo>
                  <a:cubicBezTo>
                    <a:pt x="77" y="34"/>
                    <a:pt x="103" y="59"/>
                    <a:pt x="115" y="69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2" name="Group 71"/>
          <p:cNvGrpSpPr>
            <a:grpSpLocks/>
          </p:cNvGrpSpPr>
          <p:nvPr/>
        </p:nvGrpSpPr>
        <p:grpSpPr bwMode="auto">
          <a:xfrm flipH="1">
            <a:off x="1398091" y="2634356"/>
            <a:ext cx="6089651" cy="503238"/>
            <a:chOff x="432" y="2516"/>
            <a:chExt cx="3846" cy="105"/>
          </a:xfrm>
        </p:grpSpPr>
        <p:sp>
          <p:nvSpPr>
            <p:cNvPr id="83" name="Freeform 72"/>
            <p:cNvSpPr>
              <a:spLocks/>
            </p:cNvSpPr>
            <p:nvPr/>
          </p:nvSpPr>
          <p:spPr bwMode="auto">
            <a:xfrm>
              <a:off x="432" y="2516"/>
              <a:ext cx="116" cy="28"/>
            </a:xfrm>
            <a:custGeom>
              <a:avLst/>
              <a:gdLst>
                <a:gd name="T0" fmla="*/ 0 w 116"/>
                <a:gd name="T1" fmla="*/ 0 h 28"/>
                <a:gd name="T2" fmla="*/ 63 w 116"/>
                <a:gd name="T3" fmla="*/ 9 h 28"/>
                <a:gd name="T4" fmla="*/ 116 w 116"/>
                <a:gd name="T5" fmla="*/ 28 h 28"/>
                <a:gd name="T6" fmla="*/ 0 60000 65536"/>
                <a:gd name="T7" fmla="*/ 0 60000 65536"/>
                <a:gd name="T8" fmla="*/ 0 60000 65536"/>
                <a:gd name="T9" fmla="*/ 0 w 116"/>
                <a:gd name="T10" fmla="*/ 0 h 28"/>
                <a:gd name="T11" fmla="*/ 116 w 116"/>
                <a:gd name="T12" fmla="*/ 28 h 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6" h="28">
                  <a:moveTo>
                    <a:pt x="0" y="0"/>
                  </a:moveTo>
                  <a:cubicBezTo>
                    <a:pt x="10" y="1"/>
                    <a:pt x="44" y="4"/>
                    <a:pt x="63" y="9"/>
                  </a:cubicBezTo>
                  <a:cubicBezTo>
                    <a:pt x="82" y="14"/>
                    <a:pt x="105" y="24"/>
                    <a:pt x="116" y="28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" name="Freeform 73"/>
            <p:cNvSpPr>
              <a:spLocks/>
            </p:cNvSpPr>
            <p:nvPr/>
          </p:nvSpPr>
          <p:spPr bwMode="auto">
            <a:xfrm>
              <a:off x="553" y="2517"/>
              <a:ext cx="116" cy="28"/>
            </a:xfrm>
            <a:custGeom>
              <a:avLst/>
              <a:gdLst>
                <a:gd name="T0" fmla="*/ 0 w 116"/>
                <a:gd name="T1" fmla="*/ 0 h 28"/>
                <a:gd name="T2" fmla="*/ 63 w 116"/>
                <a:gd name="T3" fmla="*/ 9 h 28"/>
                <a:gd name="T4" fmla="*/ 116 w 116"/>
                <a:gd name="T5" fmla="*/ 28 h 28"/>
                <a:gd name="T6" fmla="*/ 0 60000 65536"/>
                <a:gd name="T7" fmla="*/ 0 60000 65536"/>
                <a:gd name="T8" fmla="*/ 0 60000 65536"/>
                <a:gd name="T9" fmla="*/ 0 w 116"/>
                <a:gd name="T10" fmla="*/ 0 h 28"/>
                <a:gd name="T11" fmla="*/ 116 w 116"/>
                <a:gd name="T12" fmla="*/ 28 h 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6" h="28">
                  <a:moveTo>
                    <a:pt x="0" y="0"/>
                  </a:moveTo>
                  <a:cubicBezTo>
                    <a:pt x="10" y="1"/>
                    <a:pt x="44" y="4"/>
                    <a:pt x="63" y="9"/>
                  </a:cubicBezTo>
                  <a:cubicBezTo>
                    <a:pt x="82" y="14"/>
                    <a:pt x="105" y="24"/>
                    <a:pt x="116" y="28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" name="Freeform 74"/>
            <p:cNvSpPr>
              <a:spLocks/>
            </p:cNvSpPr>
            <p:nvPr/>
          </p:nvSpPr>
          <p:spPr bwMode="auto">
            <a:xfrm>
              <a:off x="673" y="2517"/>
              <a:ext cx="116" cy="28"/>
            </a:xfrm>
            <a:custGeom>
              <a:avLst/>
              <a:gdLst>
                <a:gd name="T0" fmla="*/ 0 w 116"/>
                <a:gd name="T1" fmla="*/ 0 h 28"/>
                <a:gd name="T2" fmla="*/ 63 w 116"/>
                <a:gd name="T3" fmla="*/ 9 h 28"/>
                <a:gd name="T4" fmla="*/ 116 w 116"/>
                <a:gd name="T5" fmla="*/ 28 h 28"/>
                <a:gd name="T6" fmla="*/ 0 60000 65536"/>
                <a:gd name="T7" fmla="*/ 0 60000 65536"/>
                <a:gd name="T8" fmla="*/ 0 60000 65536"/>
                <a:gd name="T9" fmla="*/ 0 w 116"/>
                <a:gd name="T10" fmla="*/ 0 h 28"/>
                <a:gd name="T11" fmla="*/ 116 w 116"/>
                <a:gd name="T12" fmla="*/ 28 h 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6" h="28">
                  <a:moveTo>
                    <a:pt x="0" y="0"/>
                  </a:moveTo>
                  <a:cubicBezTo>
                    <a:pt x="10" y="1"/>
                    <a:pt x="44" y="4"/>
                    <a:pt x="63" y="9"/>
                  </a:cubicBezTo>
                  <a:cubicBezTo>
                    <a:pt x="82" y="14"/>
                    <a:pt x="105" y="24"/>
                    <a:pt x="116" y="28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6" name="Freeform 75"/>
            <p:cNvSpPr>
              <a:spLocks/>
            </p:cNvSpPr>
            <p:nvPr/>
          </p:nvSpPr>
          <p:spPr bwMode="auto">
            <a:xfrm>
              <a:off x="793" y="2517"/>
              <a:ext cx="116" cy="28"/>
            </a:xfrm>
            <a:custGeom>
              <a:avLst/>
              <a:gdLst>
                <a:gd name="T0" fmla="*/ 0 w 116"/>
                <a:gd name="T1" fmla="*/ 0 h 28"/>
                <a:gd name="T2" fmla="*/ 63 w 116"/>
                <a:gd name="T3" fmla="*/ 9 h 28"/>
                <a:gd name="T4" fmla="*/ 116 w 116"/>
                <a:gd name="T5" fmla="*/ 28 h 28"/>
                <a:gd name="T6" fmla="*/ 0 60000 65536"/>
                <a:gd name="T7" fmla="*/ 0 60000 65536"/>
                <a:gd name="T8" fmla="*/ 0 60000 65536"/>
                <a:gd name="T9" fmla="*/ 0 w 116"/>
                <a:gd name="T10" fmla="*/ 0 h 28"/>
                <a:gd name="T11" fmla="*/ 116 w 116"/>
                <a:gd name="T12" fmla="*/ 28 h 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6" h="28">
                  <a:moveTo>
                    <a:pt x="0" y="0"/>
                  </a:moveTo>
                  <a:cubicBezTo>
                    <a:pt x="10" y="1"/>
                    <a:pt x="44" y="4"/>
                    <a:pt x="63" y="9"/>
                  </a:cubicBezTo>
                  <a:cubicBezTo>
                    <a:pt x="82" y="14"/>
                    <a:pt x="105" y="24"/>
                    <a:pt x="116" y="28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7" name="Freeform 76"/>
            <p:cNvSpPr>
              <a:spLocks/>
            </p:cNvSpPr>
            <p:nvPr/>
          </p:nvSpPr>
          <p:spPr bwMode="auto">
            <a:xfrm>
              <a:off x="914" y="2518"/>
              <a:ext cx="116" cy="28"/>
            </a:xfrm>
            <a:custGeom>
              <a:avLst/>
              <a:gdLst>
                <a:gd name="T0" fmla="*/ 0 w 116"/>
                <a:gd name="T1" fmla="*/ 0 h 28"/>
                <a:gd name="T2" fmla="*/ 63 w 116"/>
                <a:gd name="T3" fmla="*/ 9 h 28"/>
                <a:gd name="T4" fmla="*/ 116 w 116"/>
                <a:gd name="T5" fmla="*/ 28 h 28"/>
                <a:gd name="T6" fmla="*/ 0 60000 65536"/>
                <a:gd name="T7" fmla="*/ 0 60000 65536"/>
                <a:gd name="T8" fmla="*/ 0 60000 65536"/>
                <a:gd name="T9" fmla="*/ 0 w 116"/>
                <a:gd name="T10" fmla="*/ 0 h 28"/>
                <a:gd name="T11" fmla="*/ 116 w 116"/>
                <a:gd name="T12" fmla="*/ 28 h 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6" h="28">
                  <a:moveTo>
                    <a:pt x="0" y="0"/>
                  </a:moveTo>
                  <a:cubicBezTo>
                    <a:pt x="10" y="1"/>
                    <a:pt x="44" y="4"/>
                    <a:pt x="63" y="9"/>
                  </a:cubicBezTo>
                  <a:cubicBezTo>
                    <a:pt x="82" y="14"/>
                    <a:pt x="105" y="24"/>
                    <a:pt x="116" y="28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8" name="Freeform 77"/>
            <p:cNvSpPr>
              <a:spLocks/>
            </p:cNvSpPr>
            <p:nvPr/>
          </p:nvSpPr>
          <p:spPr bwMode="auto">
            <a:xfrm>
              <a:off x="1035" y="2519"/>
              <a:ext cx="116" cy="28"/>
            </a:xfrm>
            <a:custGeom>
              <a:avLst/>
              <a:gdLst>
                <a:gd name="T0" fmla="*/ 0 w 116"/>
                <a:gd name="T1" fmla="*/ 0 h 28"/>
                <a:gd name="T2" fmla="*/ 63 w 116"/>
                <a:gd name="T3" fmla="*/ 9 h 28"/>
                <a:gd name="T4" fmla="*/ 116 w 116"/>
                <a:gd name="T5" fmla="*/ 28 h 28"/>
                <a:gd name="T6" fmla="*/ 0 60000 65536"/>
                <a:gd name="T7" fmla="*/ 0 60000 65536"/>
                <a:gd name="T8" fmla="*/ 0 60000 65536"/>
                <a:gd name="T9" fmla="*/ 0 w 116"/>
                <a:gd name="T10" fmla="*/ 0 h 28"/>
                <a:gd name="T11" fmla="*/ 116 w 116"/>
                <a:gd name="T12" fmla="*/ 28 h 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6" h="28">
                  <a:moveTo>
                    <a:pt x="0" y="0"/>
                  </a:moveTo>
                  <a:cubicBezTo>
                    <a:pt x="10" y="1"/>
                    <a:pt x="44" y="4"/>
                    <a:pt x="63" y="9"/>
                  </a:cubicBezTo>
                  <a:cubicBezTo>
                    <a:pt x="82" y="14"/>
                    <a:pt x="105" y="24"/>
                    <a:pt x="116" y="28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9" name="Freeform 78"/>
            <p:cNvSpPr>
              <a:spLocks/>
            </p:cNvSpPr>
            <p:nvPr/>
          </p:nvSpPr>
          <p:spPr bwMode="auto">
            <a:xfrm>
              <a:off x="1155" y="2519"/>
              <a:ext cx="116" cy="28"/>
            </a:xfrm>
            <a:custGeom>
              <a:avLst/>
              <a:gdLst>
                <a:gd name="T0" fmla="*/ 0 w 116"/>
                <a:gd name="T1" fmla="*/ 0 h 28"/>
                <a:gd name="T2" fmla="*/ 63 w 116"/>
                <a:gd name="T3" fmla="*/ 9 h 28"/>
                <a:gd name="T4" fmla="*/ 116 w 116"/>
                <a:gd name="T5" fmla="*/ 28 h 28"/>
                <a:gd name="T6" fmla="*/ 0 60000 65536"/>
                <a:gd name="T7" fmla="*/ 0 60000 65536"/>
                <a:gd name="T8" fmla="*/ 0 60000 65536"/>
                <a:gd name="T9" fmla="*/ 0 w 116"/>
                <a:gd name="T10" fmla="*/ 0 h 28"/>
                <a:gd name="T11" fmla="*/ 116 w 116"/>
                <a:gd name="T12" fmla="*/ 28 h 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6" h="28">
                  <a:moveTo>
                    <a:pt x="0" y="0"/>
                  </a:moveTo>
                  <a:cubicBezTo>
                    <a:pt x="10" y="1"/>
                    <a:pt x="44" y="4"/>
                    <a:pt x="63" y="9"/>
                  </a:cubicBezTo>
                  <a:cubicBezTo>
                    <a:pt x="82" y="14"/>
                    <a:pt x="105" y="24"/>
                    <a:pt x="116" y="28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0" name="Freeform 79"/>
            <p:cNvSpPr>
              <a:spLocks/>
            </p:cNvSpPr>
            <p:nvPr/>
          </p:nvSpPr>
          <p:spPr bwMode="auto">
            <a:xfrm>
              <a:off x="1275" y="2519"/>
              <a:ext cx="116" cy="28"/>
            </a:xfrm>
            <a:custGeom>
              <a:avLst/>
              <a:gdLst>
                <a:gd name="T0" fmla="*/ 0 w 116"/>
                <a:gd name="T1" fmla="*/ 0 h 28"/>
                <a:gd name="T2" fmla="*/ 63 w 116"/>
                <a:gd name="T3" fmla="*/ 9 h 28"/>
                <a:gd name="T4" fmla="*/ 116 w 116"/>
                <a:gd name="T5" fmla="*/ 28 h 28"/>
                <a:gd name="T6" fmla="*/ 0 60000 65536"/>
                <a:gd name="T7" fmla="*/ 0 60000 65536"/>
                <a:gd name="T8" fmla="*/ 0 60000 65536"/>
                <a:gd name="T9" fmla="*/ 0 w 116"/>
                <a:gd name="T10" fmla="*/ 0 h 28"/>
                <a:gd name="T11" fmla="*/ 116 w 116"/>
                <a:gd name="T12" fmla="*/ 28 h 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6" h="28">
                  <a:moveTo>
                    <a:pt x="0" y="0"/>
                  </a:moveTo>
                  <a:cubicBezTo>
                    <a:pt x="10" y="1"/>
                    <a:pt x="44" y="4"/>
                    <a:pt x="63" y="9"/>
                  </a:cubicBezTo>
                  <a:cubicBezTo>
                    <a:pt x="82" y="14"/>
                    <a:pt x="105" y="24"/>
                    <a:pt x="116" y="28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1" name="Freeform 80"/>
            <p:cNvSpPr>
              <a:spLocks/>
            </p:cNvSpPr>
            <p:nvPr/>
          </p:nvSpPr>
          <p:spPr bwMode="auto">
            <a:xfrm>
              <a:off x="1395" y="2517"/>
              <a:ext cx="116" cy="28"/>
            </a:xfrm>
            <a:custGeom>
              <a:avLst/>
              <a:gdLst>
                <a:gd name="T0" fmla="*/ 0 w 116"/>
                <a:gd name="T1" fmla="*/ 0 h 28"/>
                <a:gd name="T2" fmla="*/ 63 w 116"/>
                <a:gd name="T3" fmla="*/ 9 h 28"/>
                <a:gd name="T4" fmla="*/ 116 w 116"/>
                <a:gd name="T5" fmla="*/ 28 h 28"/>
                <a:gd name="T6" fmla="*/ 0 60000 65536"/>
                <a:gd name="T7" fmla="*/ 0 60000 65536"/>
                <a:gd name="T8" fmla="*/ 0 60000 65536"/>
                <a:gd name="T9" fmla="*/ 0 w 116"/>
                <a:gd name="T10" fmla="*/ 0 h 28"/>
                <a:gd name="T11" fmla="*/ 116 w 116"/>
                <a:gd name="T12" fmla="*/ 28 h 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6" h="28">
                  <a:moveTo>
                    <a:pt x="0" y="0"/>
                  </a:moveTo>
                  <a:cubicBezTo>
                    <a:pt x="10" y="1"/>
                    <a:pt x="44" y="4"/>
                    <a:pt x="63" y="9"/>
                  </a:cubicBezTo>
                  <a:cubicBezTo>
                    <a:pt x="82" y="14"/>
                    <a:pt x="105" y="24"/>
                    <a:pt x="116" y="28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" name="Freeform 81"/>
            <p:cNvSpPr>
              <a:spLocks/>
            </p:cNvSpPr>
            <p:nvPr/>
          </p:nvSpPr>
          <p:spPr bwMode="auto">
            <a:xfrm>
              <a:off x="1516" y="2518"/>
              <a:ext cx="113" cy="31"/>
            </a:xfrm>
            <a:custGeom>
              <a:avLst/>
              <a:gdLst>
                <a:gd name="T0" fmla="*/ 0 w 113"/>
                <a:gd name="T1" fmla="*/ 0 h 31"/>
                <a:gd name="T2" fmla="*/ 53 w 113"/>
                <a:gd name="T3" fmla="*/ 8 h 31"/>
                <a:gd name="T4" fmla="*/ 113 w 113"/>
                <a:gd name="T5" fmla="*/ 31 h 31"/>
                <a:gd name="T6" fmla="*/ 0 60000 65536"/>
                <a:gd name="T7" fmla="*/ 0 60000 65536"/>
                <a:gd name="T8" fmla="*/ 0 60000 65536"/>
                <a:gd name="T9" fmla="*/ 0 w 113"/>
                <a:gd name="T10" fmla="*/ 0 h 31"/>
                <a:gd name="T11" fmla="*/ 113 w 113"/>
                <a:gd name="T12" fmla="*/ 31 h 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3" h="31">
                  <a:moveTo>
                    <a:pt x="0" y="0"/>
                  </a:moveTo>
                  <a:cubicBezTo>
                    <a:pt x="9" y="1"/>
                    <a:pt x="34" y="3"/>
                    <a:pt x="53" y="8"/>
                  </a:cubicBezTo>
                  <a:cubicBezTo>
                    <a:pt x="72" y="13"/>
                    <a:pt x="101" y="26"/>
                    <a:pt x="113" y="31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3" name="Freeform 82"/>
            <p:cNvSpPr>
              <a:spLocks/>
            </p:cNvSpPr>
            <p:nvPr/>
          </p:nvSpPr>
          <p:spPr bwMode="auto">
            <a:xfrm>
              <a:off x="1636" y="2518"/>
              <a:ext cx="118" cy="38"/>
            </a:xfrm>
            <a:custGeom>
              <a:avLst/>
              <a:gdLst>
                <a:gd name="T0" fmla="*/ 0 w 118"/>
                <a:gd name="T1" fmla="*/ 0 h 38"/>
                <a:gd name="T2" fmla="*/ 55 w 118"/>
                <a:gd name="T3" fmla="*/ 11 h 38"/>
                <a:gd name="T4" fmla="*/ 118 w 118"/>
                <a:gd name="T5" fmla="*/ 38 h 38"/>
                <a:gd name="T6" fmla="*/ 0 60000 65536"/>
                <a:gd name="T7" fmla="*/ 0 60000 65536"/>
                <a:gd name="T8" fmla="*/ 0 60000 65536"/>
                <a:gd name="T9" fmla="*/ 0 w 118"/>
                <a:gd name="T10" fmla="*/ 0 h 38"/>
                <a:gd name="T11" fmla="*/ 118 w 118"/>
                <a:gd name="T12" fmla="*/ 38 h 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8" h="38">
                  <a:moveTo>
                    <a:pt x="0" y="0"/>
                  </a:moveTo>
                  <a:cubicBezTo>
                    <a:pt x="9" y="2"/>
                    <a:pt x="35" y="5"/>
                    <a:pt x="55" y="11"/>
                  </a:cubicBezTo>
                  <a:cubicBezTo>
                    <a:pt x="75" y="17"/>
                    <a:pt x="105" y="33"/>
                    <a:pt x="118" y="38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" name="Freeform 83"/>
            <p:cNvSpPr>
              <a:spLocks/>
            </p:cNvSpPr>
            <p:nvPr/>
          </p:nvSpPr>
          <p:spPr bwMode="auto">
            <a:xfrm>
              <a:off x="1756" y="2518"/>
              <a:ext cx="113" cy="40"/>
            </a:xfrm>
            <a:custGeom>
              <a:avLst/>
              <a:gdLst>
                <a:gd name="T0" fmla="*/ 0 w 113"/>
                <a:gd name="T1" fmla="*/ 0 h 40"/>
                <a:gd name="T2" fmla="*/ 49 w 113"/>
                <a:gd name="T3" fmla="*/ 11 h 40"/>
                <a:gd name="T4" fmla="*/ 113 w 113"/>
                <a:gd name="T5" fmla="*/ 40 h 40"/>
                <a:gd name="T6" fmla="*/ 0 60000 65536"/>
                <a:gd name="T7" fmla="*/ 0 60000 65536"/>
                <a:gd name="T8" fmla="*/ 0 60000 65536"/>
                <a:gd name="T9" fmla="*/ 0 w 113"/>
                <a:gd name="T10" fmla="*/ 0 h 40"/>
                <a:gd name="T11" fmla="*/ 113 w 113"/>
                <a:gd name="T12" fmla="*/ 40 h 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3" h="40">
                  <a:moveTo>
                    <a:pt x="0" y="0"/>
                  </a:moveTo>
                  <a:cubicBezTo>
                    <a:pt x="8" y="2"/>
                    <a:pt x="30" y="4"/>
                    <a:pt x="49" y="11"/>
                  </a:cubicBezTo>
                  <a:cubicBezTo>
                    <a:pt x="68" y="18"/>
                    <a:pt x="100" y="34"/>
                    <a:pt x="113" y="40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" name="Freeform 84"/>
            <p:cNvSpPr>
              <a:spLocks/>
            </p:cNvSpPr>
            <p:nvPr/>
          </p:nvSpPr>
          <p:spPr bwMode="auto">
            <a:xfrm>
              <a:off x="1877" y="2519"/>
              <a:ext cx="118" cy="37"/>
            </a:xfrm>
            <a:custGeom>
              <a:avLst/>
              <a:gdLst>
                <a:gd name="T0" fmla="*/ 0 w 118"/>
                <a:gd name="T1" fmla="*/ 0 h 37"/>
                <a:gd name="T2" fmla="*/ 57 w 118"/>
                <a:gd name="T3" fmla="*/ 15 h 37"/>
                <a:gd name="T4" fmla="*/ 118 w 118"/>
                <a:gd name="T5" fmla="*/ 37 h 37"/>
                <a:gd name="T6" fmla="*/ 0 60000 65536"/>
                <a:gd name="T7" fmla="*/ 0 60000 65536"/>
                <a:gd name="T8" fmla="*/ 0 60000 65536"/>
                <a:gd name="T9" fmla="*/ 0 w 118"/>
                <a:gd name="T10" fmla="*/ 0 h 37"/>
                <a:gd name="T11" fmla="*/ 118 w 118"/>
                <a:gd name="T12" fmla="*/ 37 h 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8" h="37">
                  <a:moveTo>
                    <a:pt x="0" y="0"/>
                  </a:moveTo>
                  <a:cubicBezTo>
                    <a:pt x="9" y="2"/>
                    <a:pt x="37" y="9"/>
                    <a:pt x="57" y="15"/>
                  </a:cubicBezTo>
                  <a:cubicBezTo>
                    <a:pt x="77" y="21"/>
                    <a:pt x="106" y="33"/>
                    <a:pt x="118" y="37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" name="Freeform 85"/>
            <p:cNvSpPr>
              <a:spLocks/>
            </p:cNvSpPr>
            <p:nvPr/>
          </p:nvSpPr>
          <p:spPr bwMode="auto">
            <a:xfrm>
              <a:off x="1998" y="2520"/>
              <a:ext cx="117" cy="38"/>
            </a:xfrm>
            <a:custGeom>
              <a:avLst/>
              <a:gdLst>
                <a:gd name="T0" fmla="*/ 0 w 117"/>
                <a:gd name="T1" fmla="*/ 0 h 38"/>
                <a:gd name="T2" fmla="*/ 50 w 117"/>
                <a:gd name="T3" fmla="*/ 12 h 38"/>
                <a:gd name="T4" fmla="*/ 117 w 117"/>
                <a:gd name="T5" fmla="*/ 38 h 38"/>
                <a:gd name="T6" fmla="*/ 0 60000 65536"/>
                <a:gd name="T7" fmla="*/ 0 60000 65536"/>
                <a:gd name="T8" fmla="*/ 0 60000 65536"/>
                <a:gd name="T9" fmla="*/ 0 w 117"/>
                <a:gd name="T10" fmla="*/ 0 h 38"/>
                <a:gd name="T11" fmla="*/ 117 w 117"/>
                <a:gd name="T12" fmla="*/ 38 h 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" h="38">
                  <a:moveTo>
                    <a:pt x="0" y="0"/>
                  </a:moveTo>
                  <a:cubicBezTo>
                    <a:pt x="8" y="2"/>
                    <a:pt x="31" y="6"/>
                    <a:pt x="50" y="12"/>
                  </a:cubicBezTo>
                  <a:cubicBezTo>
                    <a:pt x="69" y="18"/>
                    <a:pt x="103" y="33"/>
                    <a:pt x="117" y="38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7" name="Freeform 86"/>
            <p:cNvSpPr>
              <a:spLocks/>
            </p:cNvSpPr>
            <p:nvPr/>
          </p:nvSpPr>
          <p:spPr bwMode="auto">
            <a:xfrm>
              <a:off x="2118" y="2520"/>
              <a:ext cx="120" cy="42"/>
            </a:xfrm>
            <a:custGeom>
              <a:avLst/>
              <a:gdLst>
                <a:gd name="T0" fmla="*/ 0 w 120"/>
                <a:gd name="T1" fmla="*/ 0 h 42"/>
                <a:gd name="T2" fmla="*/ 60 w 120"/>
                <a:gd name="T3" fmla="*/ 15 h 42"/>
                <a:gd name="T4" fmla="*/ 120 w 120"/>
                <a:gd name="T5" fmla="*/ 42 h 42"/>
                <a:gd name="T6" fmla="*/ 0 60000 65536"/>
                <a:gd name="T7" fmla="*/ 0 60000 65536"/>
                <a:gd name="T8" fmla="*/ 0 60000 65536"/>
                <a:gd name="T9" fmla="*/ 0 w 120"/>
                <a:gd name="T10" fmla="*/ 0 h 42"/>
                <a:gd name="T11" fmla="*/ 120 w 120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0" h="42">
                  <a:moveTo>
                    <a:pt x="0" y="0"/>
                  </a:moveTo>
                  <a:cubicBezTo>
                    <a:pt x="10" y="3"/>
                    <a:pt x="40" y="8"/>
                    <a:pt x="60" y="15"/>
                  </a:cubicBezTo>
                  <a:cubicBezTo>
                    <a:pt x="80" y="22"/>
                    <a:pt x="108" y="37"/>
                    <a:pt x="120" y="42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8" name="Freeform 87"/>
            <p:cNvSpPr>
              <a:spLocks/>
            </p:cNvSpPr>
            <p:nvPr/>
          </p:nvSpPr>
          <p:spPr bwMode="auto">
            <a:xfrm>
              <a:off x="2238" y="2520"/>
              <a:ext cx="111" cy="48"/>
            </a:xfrm>
            <a:custGeom>
              <a:avLst/>
              <a:gdLst>
                <a:gd name="T0" fmla="*/ 0 w 111"/>
                <a:gd name="T1" fmla="*/ 0 h 48"/>
                <a:gd name="T2" fmla="*/ 53 w 111"/>
                <a:gd name="T3" fmla="*/ 15 h 48"/>
                <a:gd name="T4" fmla="*/ 111 w 111"/>
                <a:gd name="T5" fmla="*/ 48 h 48"/>
                <a:gd name="T6" fmla="*/ 0 60000 65536"/>
                <a:gd name="T7" fmla="*/ 0 60000 65536"/>
                <a:gd name="T8" fmla="*/ 0 60000 65536"/>
                <a:gd name="T9" fmla="*/ 0 w 111"/>
                <a:gd name="T10" fmla="*/ 0 h 48"/>
                <a:gd name="T11" fmla="*/ 111 w 111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1" h="48">
                  <a:moveTo>
                    <a:pt x="0" y="0"/>
                  </a:moveTo>
                  <a:cubicBezTo>
                    <a:pt x="8" y="2"/>
                    <a:pt x="35" y="7"/>
                    <a:pt x="53" y="15"/>
                  </a:cubicBezTo>
                  <a:cubicBezTo>
                    <a:pt x="71" y="23"/>
                    <a:pt x="99" y="41"/>
                    <a:pt x="111" y="48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" name="Freeform 88"/>
            <p:cNvSpPr>
              <a:spLocks/>
            </p:cNvSpPr>
            <p:nvPr/>
          </p:nvSpPr>
          <p:spPr bwMode="auto">
            <a:xfrm>
              <a:off x="2351" y="2522"/>
              <a:ext cx="117" cy="40"/>
            </a:xfrm>
            <a:custGeom>
              <a:avLst/>
              <a:gdLst>
                <a:gd name="T0" fmla="*/ 0 w 117"/>
                <a:gd name="T1" fmla="*/ 0 h 40"/>
                <a:gd name="T2" fmla="*/ 48 w 117"/>
                <a:gd name="T3" fmla="*/ 9 h 40"/>
                <a:gd name="T4" fmla="*/ 117 w 117"/>
                <a:gd name="T5" fmla="*/ 40 h 40"/>
                <a:gd name="T6" fmla="*/ 0 60000 65536"/>
                <a:gd name="T7" fmla="*/ 0 60000 65536"/>
                <a:gd name="T8" fmla="*/ 0 60000 65536"/>
                <a:gd name="T9" fmla="*/ 0 w 117"/>
                <a:gd name="T10" fmla="*/ 0 h 40"/>
                <a:gd name="T11" fmla="*/ 117 w 117"/>
                <a:gd name="T12" fmla="*/ 40 h 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" h="40">
                  <a:moveTo>
                    <a:pt x="0" y="0"/>
                  </a:moveTo>
                  <a:cubicBezTo>
                    <a:pt x="8" y="2"/>
                    <a:pt x="29" y="2"/>
                    <a:pt x="48" y="9"/>
                  </a:cubicBezTo>
                  <a:cubicBezTo>
                    <a:pt x="67" y="16"/>
                    <a:pt x="103" y="34"/>
                    <a:pt x="117" y="40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0" name="Freeform 89"/>
            <p:cNvSpPr>
              <a:spLocks/>
            </p:cNvSpPr>
            <p:nvPr/>
          </p:nvSpPr>
          <p:spPr bwMode="auto">
            <a:xfrm>
              <a:off x="2472" y="2523"/>
              <a:ext cx="114" cy="44"/>
            </a:xfrm>
            <a:custGeom>
              <a:avLst/>
              <a:gdLst>
                <a:gd name="T0" fmla="*/ 0 w 114"/>
                <a:gd name="T1" fmla="*/ 0 h 44"/>
                <a:gd name="T2" fmla="*/ 45 w 114"/>
                <a:gd name="T3" fmla="*/ 12 h 44"/>
                <a:gd name="T4" fmla="*/ 114 w 114"/>
                <a:gd name="T5" fmla="*/ 44 h 44"/>
                <a:gd name="T6" fmla="*/ 0 60000 65536"/>
                <a:gd name="T7" fmla="*/ 0 60000 65536"/>
                <a:gd name="T8" fmla="*/ 0 60000 65536"/>
                <a:gd name="T9" fmla="*/ 0 w 114"/>
                <a:gd name="T10" fmla="*/ 0 h 44"/>
                <a:gd name="T11" fmla="*/ 114 w 114"/>
                <a:gd name="T12" fmla="*/ 44 h 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4" h="44">
                  <a:moveTo>
                    <a:pt x="0" y="0"/>
                  </a:moveTo>
                  <a:cubicBezTo>
                    <a:pt x="7" y="2"/>
                    <a:pt x="26" y="5"/>
                    <a:pt x="45" y="12"/>
                  </a:cubicBezTo>
                  <a:cubicBezTo>
                    <a:pt x="64" y="19"/>
                    <a:pt x="100" y="37"/>
                    <a:pt x="114" y="44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1" name="Freeform 90"/>
            <p:cNvSpPr>
              <a:spLocks/>
            </p:cNvSpPr>
            <p:nvPr/>
          </p:nvSpPr>
          <p:spPr bwMode="auto">
            <a:xfrm>
              <a:off x="2592" y="2523"/>
              <a:ext cx="119" cy="47"/>
            </a:xfrm>
            <a:custGeom>
              <a:avLst/>
              <a:gdLst>
                <a:gd name="T0" fmla="*/ 0 w 119"/>
                <a:gd name="T1" fmla="*/ 0 h 47"/>
                <a:gd name="T2" fmla="*/ 62 w 119"/>
                <a:gd name="T3" fmla="*/ 17 h 47"/>
                <a:gd name="T4" fmla="*/ 119 w 119"/>
                <a:gd name="T5" fmla="*/ 47 h 47"/>
                <a:gd name="T6" fmla="*/ 0 60000 65536"/>
                <a:gd name="T7" fmla="*/ 0 60000 65536"/>
                <a:gd name="T8" fmla="*/ 0 60000 65536"/>
                <a:gd name="T9" fmla="*/ 0 w 119"/>
                <a:gd name="T10" fmla="*/ 0 h 47"/>
                <a:gd name="T11" fmla="*/ 119 w 119"/>
                <a:gd name="T12" fmla="*/ 47 h 4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9" h="47">
                  <a:moveTo>
                    <a:pt x="0" y="0"/>
                  </a:moveTo>
                  <a:cubicBezTo>
                    <a:pt x="10" y="3"/>
                    <a:pt x="42" y="9"/>
                    <a:pt x="62" y="17"/>
                  </a:cubicBezTo>
                  <a:cubicBezTo>
                    <a:pt x="82" y="25"/>
                    <a:pt x="107" y="41"/>
                    <a:pt x="119" y="47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" name="Freeform 91"/>
            <p:cNvSpPr>
              <a:spLocks/>
            </p:cNvSpPr>
            <p:nvPr/>
          </p:nvSpPr>
          <p:spPr bwMode="auto">
            <a:xfrm>
              <a:off x="2712" y="2523"/>
              <a:ext cx="117" cy="45"/>
            </a:xfrm>
            <a:custGeom>
              <a:avLst/>
              <a:gdLst>
                <a:gd name="T0" fmla="*/ 0 w 117"/>
                <a:gd name="T1" fmla="*/ 0 h 45"/>
                <a:gd name="T2" fmla="*/ 65 w 117"/>
                <a:gd name="T3" fmla="*/ 18 h 45"/>
                <a:gd name="T4" fmla="*/ 117 w 117"/>
                <a:gd name="T5" fmla="*/ 45 h 45"/>
                <a:gd name="T6" fmla="*/ 0 60000 65536"/>
                <a:gd name="T7" fmla="*/ 0 60000 65536"/>
                <a:gd name="T8" fmla="*/ 0 60000 65536"/>
                <a:gd name="T9" fmla="*/ 0 w 117"/>
                <a:gd name="T10" fmla="*/ 0 h 45"/>
                <a:gd name="T11" fmla="*/ 117 w 117"/>
                <a:gd name="T12" fmla="*/ 45 h 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" h="45">
                  <a:moveTo>
                    <a:pt x="0" y="0"/>
                  </a:moveTo>
                  <a:cubicBezTo>
                    <a:pt x="11" y="3"/>
                    <a:pt x="46" y="11"/>
                    <a:pt x="65" y="18"/>
                  </a:cubicBezTo>
                  <a:cubicBezTo>
                    <a:pt x="84" y="25"/>
                    <a:pt x="106" y="40"/>
                    <a:pt x="117" y="4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" name="Freeform 92"/>
            <p:cNvSpPr>
              <a:spLocks/>
            </p:cNvSpPr>
            <p:nvPr/>
          </p:nvSpPr>
          <p:spPr bwMode="auto">
            <a:xfrm>
              <a:off x="2833" y="2524"/>
              <a:ext cx="118" cy="47"/>
            </a:xfrm>
            <a:custGeom>
              <a:avLst/>
              <a:gdLst>
                <a:gd name="T0" fmla="*/ 0 w 118"/>
                <a:gd name="T1" fmla="*/ 0 h 47"/>
                <a:gd name="T2" fmla="*/ 59 w 118"/>
                <a:gd name="T3" fmla="*/ 17 h 47"/>
                <a:gd name="T4" fmla="*/ 118 w 118"/>
                <a:gd name="T5" fmla="*/ 47 h 47"/>
                <a:gd name="T6" fmla="*/ 0 60000 65536"/>
                <a:gd name="T7" fmla="*/ 0 60000 65536"/>
                <a:gd name="T8" fmla="*/ 0 60000 65536"/>
                <a:gd name="T9" fmla="*/ 0 w 118"/>
                <a:gd name="T10" fmla="*/ 0 h 47"/>
                <a:gd name="T11" fmla="*/ 118 w 118"/>
                <a:gd name="T12" fmla="*/ 47 h 4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8" h="47">
                  <a:moveTo>
                    <a:pt x="0" y="0"/>
                  </a:moveTo>
                  <a:cubicBezTo>
                    <a:pt x="10" y="3"/>
                    <a:pt x="39" y="9"/>
                    <a:pt x="59" y="17"/>
                  </a:cubicBezTo>
                  <a:cubicBezTo>
                    <a:pt x="79" y="25"/>
                    <a:pt x="106" y="41"/>
                    <a:pt x="118" y="47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" name="Freeform 93"/>
            <p:cNvSpPr>
              <a:spLocks/>
            </p:cNvSpPr>
            <p:nvPr/>
          </p:nvSpPr>
          <p:spPr bwMode="auto">
            <a:xfrm>
              <a:off x="2954" y="2525"/>
              <a:ext cx="117" cy="48"/>
            </a:xfrm>
            <a:custGeom>
              <a:avLst/>
              <a:gdLst>
                <a:gd name="T0" fmla="*/ 0 w 117"/>
                <a:gd name="T1" fmla="*/ 0 h 48"/>
                <a:gd name="T2" fmla="*/ 58 w 117"/>
                <a:gd name="T3" fmla="*/ 18 h 48"/>
                <a:gd name="T4" fmla="*/ 117 w 117"/>
                <a:gd name="T5" fmla="*/ 48 h 48"/>
                <a:gd name="T6" fmla="*/ 0 60000 65536"/>
                <a:gd name="T7" fmla="*/ 0 60000 65536"/>
                <a:gd name="T8" fmla="*/ 0 60000 65536"/>
                <a:gd name="T9" fmla="*/ 0 w 117"/>
                <a:gd name="T10" fmla="*/ 0 h 48"/>
                <a:gd name="T11" fmla="*/ 117 w 117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" h="48">
                  <a:moveTo>
                    <a:pt x="0" y="0"/>
                  </a:moveTo>
                  <a:cubicBezTo>
                    <a:pt x="10" y="3"/>
                    <a:pt x="38" y="10"/>
                    <a:pt x="58" y="18"/>
                  </a:cubicBezTo>
                  <a:cubicBezTo>
                    <a:pt x="78" y="26"/>
                    <a:pt x="105" y="42"/>
                    <a:pt x="117" y="48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5" name="Freeform 94"/>
            <p:cNvSpPr>
              <a:spLocks/>
            </p:cNvSpPr>
            <p:nvPr/>
          </p:nvSpPr>
          <p:spPr bwMode="auto">
            <a:xfrm>
              <a:off x="3071" y="2528"/>
              <a:ext cx="121" cy="43"/>
            </a:xfrm>
            <a:custGeom>
              <a:avLst/>
              <a:gdLst>
                <a:gd name="T0" fmla="*/ 0 w 121"/>
                <a:gd name="T1" fmla="*/ 0 h 43"/>
                <a:gd name="T2" fmla="*/ 64 w 121"/>
                <a:gd name="T3" fmla="*/ 16 h 43"/>
                <a:gd name="T4" fmla="*/ 121 w 121"/>
                <a:gd name="T5" fmla="*/ 43 h 43"/>
                <a:gd name="T6" fmla="*/ 0 60000 65536"/>
                <a:gd name="T7" fmla="*/ 0 60000 65536"/>
                <a:gd name="T8" fmla="*/ 0 60000 65536"/>
                <a:gd name="T9" fmla="*/ 0 w 121"/>
                <a:gd name="T10" fmla="*/ 0 h 43"/>
                <a:gd name="T11" fmla="*/ 121 w 121"/>
                <a:gd name="T12" fmla="*/ 43 h 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1" h="43">
                  <a:moveTo>
                    <a:pt x="0" y="0"/>
                  </a:moveTo>
                  <a:cubicBezTo>
                    <a:pt x="10" y="3"/>
                    <a:pt x="44" y="9"/>
                    <a:pt x="64" y="16"/>
                  </a:cubicBezTo>
                  <a:cubicBezTo>
                    <a:pt x="84" y="23"/>
                    <a:pt x="109" y="38"/>
                    <a:pt x="121" y="43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6" name="Freeform 95"/>
            <p:cNvSpPr>
              <a:spLocks/>
            </p:cNvSpPr>
            <p:nvPr/>
          </p:nvSpPr>
          <p:spPr bwMode="auto">
            <a:xfrm>
              <a:off x="3200" y="2540"/>
              <a:ext cx="120" cy="42"/>
            </a:xfrm>
            <a:custGeom>
              <a:avLst/>
              <a:gdLst>
                <a:gd name="T0" fmla="*/ 0 w 120"/>
                <a:gd name="T1" fmla="*/ 0 h 42"/>
                <a:gd name="T2" fmla="*/ 61 w 120"/>
                <a:gd name="T3" fmla="*/ 12 h 42"/>
                <a:gd name="T4" fmla="*/ 120 w 120"/>
                <a:gd name="T5" fmla="*/ 42 h 42"/>
                <a:gd name="T6" fmla="*/ 0 60000 65536"/>
                <a:gd name="T7" fmla="*/ 0 60000 65536"/>
                <a:gd name="T8" fmla="*/ 0 60000 65536"/>
                <a:gd name="T9" fmla="*/ 0 w 120"/>
                <a:gd name="T10" fmla="*/ 0 h 42"/>
                <a:gd name="T11" fmla="*/ 120 w 120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0" h="42">
                  <a:moveTo>
                    <a:pt x="0" y="0"/>
                  </a:moveTo>
                  <a:cubicBezTo>
                    <a:pt x="10" y="2"/>
                    <a:pt x="41" y="5"/>
                    <a:pt x="61" y="12"/>
                  </a:cubicBezTo>
                  <a:cubicBezTo>
                    <a:pt x="81" y="19"/>
                    <a:pt x="108" y="36"/>
                    <a:pt x="120" y="42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7" name="Freeform 96"/>
            <p:cNvSpPr>
              <a:spLocks/>
            </p:cNvSpPr>
            <p:nvPr/>
          </p:nvSpPr>
          <p:spPr bwMode="auto">
            <a:xfrm>
              <a:off x="3318" y="2537"/>
              <a:ext cx="117" cy="55"/>
            </a:xfrm>
            <a:custGeom>
              <a:avLst/>
              <a:gdLst>
                <a:gd name="T0" fmla="*/ 0 w 117"/>
                <a:gd name="T1" fmla="*/ 0 h 55"/>
                <a:gd name="T2" fmla="*/ 59 w 117"/>
                <a:gd name="T3" fmla="*/ 19 h 55"/>
                <a:gd name="T4" fmla="*/ 117 w 117"/>
                <a:gd name="T5" fmla="*/ 55 h 55"/>
                <a:gd name="T6" fmla="*/ 0 60000 65536"/>
                <a:gd name="T7" fmla="*/ 0 60000 65536"/>
                <a:gd name="T8" fmla="*/ 0 60000 65536"/>
                <a:gd name="T9" fmla="*/ 0 w 117"/>
                <a:gd name="T10" fmla="*/ 0 h 55"/>
                <a:gd name="T11" fmla="*/ 117 w 117"/>
                <a:gd name="T12" fmla="*/ 55 h 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7" h="55">
                  <a:moveTo>
                    <a:pt x="0" y="0"/>
                  </a:moveTo>
                  <a:cubicBezTo>
                    <a:pt x="10" y="3"/>
                    <a:pt x="40" y="10"/>
                    <a:pt x="59" y="19"/>
                  </a:cubicBezTo>
                  <a:cubicBezTo>
                    <a:pt x="78" y="28"/>
                    <a:pt x="105" y="47"/>
                    <a:pt x="117" y="5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8" name="Freeform 97"/>
            <p:cNvSpPr>
              <a:spLocks/>
            </p:cNvSpPr>
            <p:nvPr/>
          </p:nvSpPr>
          <p:spPr bwMode="auto">
            <a:xfrm>
              <a:off x="3439" y="2538"/>
              <a:ext cx="122" cy="57"/>
            </a:xfrm>
            <a:custGeom>
              <a:avLst/>
              <a:gdLst>
                <a:gd name="T0" fmla="*/ 0 w 122"/>
                <a:gd name="T1" fmla="*/ 0 h 57"/>
                <a:gd name="T2" fmla="*/ 62 w 122"/>
                <a:gd name="T3" fmla="*/ 23 h 57"/>
                <a:gd name="T4" fmla="*/ 122 w 122"/>
                <a:gd name="T5" fmla="*/ 57 h 57"/>
                <a:gd name="T6" fmla="*/ 0 60000 65536"/>
                <a:gd name="T7" fmla="*/ 0 60000 65536"/>
                <a:gd name="T8" fmla="*/ 0 60000 65536"/>
                <a:gd name="T9" fmla="*/ 0 w 122"/>
                <a:gd name="T10" fmla="*/ 0 h 57"/>
                <a:gd name="T11" fmla="*/ 122 w 122"/>
                <a:gd name="T12" fmla="*/ 57 h 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2" h="57">
                  <a:moveTo>
                    <a:pt x="0" y="0"/>
                  </a:moveTo>
                  <a:cubicBezTo>
                    <a:pt x="10" y="4"/>
                    <a:pt x="42" y="14"/>
                    <a:pt x="62" y="23"/>
                  </a:cubicBezTo>
                  <a:cubicBezTo>
                    <a:pt x="82" y="32"/>
                    <a:pt x="110" y="50"/>
                    <a:pt x="122" y="57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9" name="Freeform 98"/>
            <p:cNvSpPr>
              <a:spLocks/>
            </p:cNvSpPr>
            <p:nvPr/>
          </p:nvSpPr>
          <p:spPr bwMode="auto">
            <a:xfrm>
              <a:off x="3559" y="2538"/>
              <a:ext cx="121" cy="60"/>
            </a:xfrm>
            <a:custGeom>
              <a:avLst/>
              <a:gdLst>
                <a:gd name="T0" fmla="*/ 0 w 121"/>
                <a:gd name="T1" fmla="*/ 0 h 60"/>
                <a:gd name="T2" fmla="*/ 62 w 121"/>
                <a:gd name="T3" fmla="*/ 23 h 60"/>
                <a:gd name="T4" fmla="*/ 121 w 121"/>
                <a:gd name="T5" fmla="*/ 60 h 60"/>
                <a:gd name="T6" fmla="*/ 0 60000 65536"/>
                <a:gd name="T7" fmla="*/ 0 60000 65536"/>
                <a:gd name="T8" fmla="*/ 0 60000 65536"/>
                <a:gd name="T9" fmla="*/ 0 w 121"/>
                <a:gd name="T10" fmla="*/ 0 h 60"/>
                <a:gd name="T11" fmla="*/ 121 w 121"/>
                <a:gd name="T12" fmla="*/ 60 h 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1" h="60">
                  <a:moveTo>
                    <a:pt x="0" y="0"/>
                  </a:moveTo>
                  <a:cubicBezTo>
                    <a:pt x="10" y="4"/>
                    <a:pt x="42" y="13"/>
                    <a:pt x="62" y="23"/>
                  </a:cubicBezTo>
                  <a:cubicBezTo>
                    <a:pt x="82" y="33"/>
                    <a:pt x="109" y="52"/>
                    <a:pt x="121" y="60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0" name="Freeform 99"/>
            <p:cNvSpPr>
              <a:spLocks/>
            </p:cNvSpPr>
            <p:nvPr/>
          </p:nvSpPr>
          <p:spPr bwMode="auto">
            <a:xfrm>
              <a:off x="3679" y="2538"/>
              <a:ext cx="124" cy="60"/>
            </a:xfrm>
            <a:custGeom>
              <a:avLst/>
              <a:gdLst>
                <a:gd name="T0" fmla="*/ 0 w 124"/>
                <a:gd name="T1" fmla="*/ 0 h 60"/>
                <a:gd name="T2" fmla="*/ 70 w 124"/>
                <a:gd name="T3" fmla="*/ 24 h 60"/>
                <a:gd name="T4" fmla="*/ 124 w 124"/>
                <a:gd name="T5" fmla="*/ 60 h 60"/>
                <a:gd name="T6" fmla="*/ 0 60000 65536"/>
                <a:gd name="T7" fmla="*/ 0 60000 65536"/>
                <a:gd name="T8" fmla="*/ 0 60000 65536"/>
                <a:gd name="T9" fmla="*/ 0 w 124"/>
                <a:gd name="T10" fmla="*/ 0 h 60"/>
                <a:gd name="T11" fmla="*/ 124 w 124"/>
                <a:gd name="T12" fmla="*/ 60 h 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" h="60">
                  <a:moveTo>
                    <a:pt x="0" y="0"/>
                  </a:moveTo>
                  <a:cubicBezTo>
                    <a:pt x="12" y="4"/>
                    <a:pt x="49" y="14"/>
                    <a:pt x="70" y="24"/>
                  </a:cubicBezTo>
                  <a:cubicBezTo>
                    <a:pt x="91" y="34"/>
                    <a:pt x="113" y="53"/>
                    <a:pt x="124" y="60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1" name="Freeform 100"/>
            <p:cNvSpPr>
              <a:spLocks/>
            </p:cNvSpPr>
            <p:nvPr/>
          </p:nvSpPr>
          <p:spPr bwMode="auto">
            <a:xfrm>
              <a:off x="3800" y="2549"/>
              <a:ext cx="141" cy="57"/>
            </a:xfrm>
            <a:custGeom>
              <a:avLst/>
              <a:gdLst>
                <a:gd name="T0" fmla="*/ 0 w 141"/>
                <a:gd name="T1" fmla="*/ 0 h 57"/>
                <a:gd name="T2" fmla="*/ 67 w 141"/>
                <a:gd name="T3" fmla="*/ 16 h 57"/>
                <a:gd name="T4" fmla="*/ 141 w 141"/>
                <a:gd name="T5" fmla="*/ 57 h 57"/>
                <a:gd name="T6" fmla="*/ 0 60000 65536"/>
                <a:gd name="T7" fmla="*/ 0 60000 65536"/>
                <a:gd name="T8" fmla="*/ 0 60000 65536"/>
                <a:gd name="T9" fmla="*/ 0 w 141"/>
                <a:gd name="T10" fmla="*/ 0 h 57"/>
                <a:gd name="T11" fmla="*/ 141 w 141"/>
                <a:gd name="T12" fmla="*/ 57 h 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1" h="57">
                  <a:moveTo>
                    <a:pt x="0" y="0"/>
                  </a:moveTo>
                  <a:cubicBezTo>
                    <a:pt x="12" y="3"/>
                    <a:pt x="44" y="7"/>
                    <a:pt x="67" y="16"/>
                  </a:cubicBezTo>
                  <a:cubicBezTo>
                    <a:pt x="90" y="25"/>
                    <a:pt x="126" y="49"/>
                    <a:pt x="141" y="57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2" name="Freeform 101"/>
            <p:cNvSpPr>
              <a:spLocks/>
            </p:cNvSpPr>
            <p:nvPr/>
          </p:nvSpPr>
          <p:spPr bwMode="auto">
            <a:xfrm>
              <a:off x="3921" y="2547"/>
              <a:ext cx="132" cy="63"/>
            </a:xfrm>
            <a:custGeom>
              <a:avLst/>
              <a:gdLst>
                <a:gd name="T0" fmla="*/ 0 w 132"/>
                <a:gd name="T1" fmla="*/ 0 h 63"/>
                <a:gd name="T2" fmla="*/ 66 w 132"/>
                <a:gd name="T3" fmla="*/ 17 h 63"/>
                <a:gd name="T4" fmla="*/ 132 w 132"/>
                <a:gd name="T5" fmla="*/ 63 h 63"/>
                <a:gd name="T6" fmla="*/ 0 60000 65536"/>
                <a:gd name="T7" fmla="*/ 0 60000 65536"/>
                <a:gd name="T8" fmla="*/ 0 60000 65536"/>
                <a:gd name="T9" fmla="*/ 0 w 132"/>
                <a:gd name="T10" fmla="*/ 0 h 63"/>
                <a:gd name="T11" fmla="*/ 132 w 132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2" h="63">
                  <a:moveTo>
                    <a:pt x="0" y="0"/>
                  </a:moveTo>
                  <a:cubicBezTo>
                    <a:pt x="11" y="2"/>
                    <a:pt x="44" y="7"/>
                    <a:pt x="66" y="17"/>
                  </a:cubicBezTo>
                  <a:cubicBezTo>
                    <a:pt x="88" y="27"/>
                    <a:pt x="118" y="53"/>
                    <a:pt x="132" y="63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3" name="Freeform 102"/>
            <p:cNvSpPr>
              <a:spLocks/>
            </p:cNvSpPr>
            <p:nvPr/>
          </p:nvSpPr>
          <p:spPr bwMode="auto">
            <a:xfrm>
              <a:off x="4044" y="2555"/>
              <a:ext cx="114" cy="57"/>
            </a:xfrm>
            <a:custGeom>
              <a:avLst/>
              <a:gdLst>
                <a:gd name="T0" fmla="*/ 0 w 114"/>
                <a:gd name="T1" fmla="*/ 0 h 57"/>
                <a:gd name="T2" fmla="*/ 59 w 114"/>
                <a:gd name="T3" fmla="*/ 16 h 57"/>
                <a:gd name="T4" fmla="*/ 114 w 114"/>
                <a:gd name="T5" fmla="*/ 57 h 57"/>
                <a:gd name="T6" fmla="*/ 0 60000 65536"/>
                <a:gd name="T7" fmla="*/ 0 60000 65536"/>
                <a:gd name="T8" fmla="*/ 0 60000 65536"/>
                <a:gd name="T9" fmla="*/ 0 w 114"/>
                <a:gd name="T10" fmla="*/ 0 h 57"/>
                <a:gd name="T11" fmla="*/ 114 w 114"/>
                <a:gd name="T12" fmla="*/ 57 h 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4" h="57">
                  <a:moveTo>
                    <a:pt x="0" y="0"/>
                  </a:moveTo>
                  <a:cubicBezTo>
                    <a:pt x="10" y="3"/>
                    <a:pt x="40" y="7"/>
                    <a:pt x="59" y="16"/>
                  </a:cubicBezTo>
                  <a:cubicBezTo>
                    <a:pt x="78" y="25"/>
                    <a:pt x="103" y="49"/>
                    <a:pt x="114" y="57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4" name="Freeform 103"/>
            <p:cNvSpPr>
              <a:spLocks/>
            </p:cNvSpPr>
            <p:nvPr/>
          </p:nvSpPr>
          <p:spPr bwMode="auto">
            <a:xfrm>
              <a:off x="4163" y="2552"/>
              <a:ext cx="115" cy="69"/>
            </a:xfrm>
            <a:custGeom>
              <a:avLst/>
              <a:gdLst>
                <a:gd name="T0" fmla="*/ 0 w 115"/>
                <a:gd name="T1" fmla="*/ 0 h 69"/>
                <a:gd name="T2" fmla="*/ 58 w 115"/>
                <a:gd name="T3" fmla="*/ 22 h 69"/>
                <a:gd name="T4" fmla="*/ 115 w 115"/>
                <a:gd name="T5" fmla="*/ 69 h 69"/>
                <a:gd name="T6" fmla="*/ 0 60000 65536"/>
                <a:gd name="T7" fmla="*/ 0 60000 65536"/>
                <a:gd name="T8" fmla="*/ 0 60000 65536"/>
                <a:gd name="T9" fmla="*/ 0 w 115"/>
                <a:gd name="T10" fmla="*/ 0 h 69"/>
                <a:gd name="T11" fmla="*/ 115 w 115"/>
                <a:gd name="T12" fmla="*/ 69 h 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5" h="69">
                  <a:moveTo>
                    <a:pt x="0" y="0"/>
                  </a:moveTo>
                  <a:cubicBezTo>
                    <a:pt x="10" y="4"/>
                    <a:pt x="39" y="10"/>
                    <a:pt x="58" y="22"/>
                  </a:cubicBezTo>
                  <a:cubicBezTo>
                    <a:pt x="77" y="34"/>
                    <a:pt x="103" y="59"/>
                    <a:pt x="115" y="69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15" name="Rectangle 106"/>
          <p:cNvSpPr>
            <a:spLocks noChangeArrowheads="1"/>
          </p:cNvSpPr>
          <p:nvPr/>
        </p:nvSpPr>
        <p:spPr bwMode="auto">
          <a:xfrm>
            <a:off x="8632603" y="1930795"/>
            <a:ext cx="73025" cy="7302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6" name="Rectangle 108"/>
          <p:cNvSpPr>
            <a:spLocks noChangeArrowheads="1"/>
          </p:cNvSpPr>
          <p:nvPr/>
        </p:nvSpPr>
        <p:spPr bwMode="auto">
          <a:xfrm>
            <a:off x="8705628" y="2035570"/>
            <a:ext cx="73025" cy="73025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7" name="Text Box 110"/>
          <p:cNvSpPr txBox="1">
            <a:spLocks noChangeArrowheads="1"/>
          </p:cNvSpPr>
          <p:nvPr/>
        </p:nvSpPr>
        <p:spPr bwMode="auto">
          <a:xfrm>
            <a:off x="8298190" y="1008499"/>
            <a:ext cx="12604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TdT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8" name="Rectangle 111" descr="Крупная сетка"/>
          <p:cNvSpPr>
            <a:spLocks noChangeArrowheads="1"/>
          </p:cNvSpPr>
          <p:nvPr/>
        </p:nvSpPr>
        <p:spPr bwMode="auto">
          <a:xfrm>
            <a:off x="7914769" y="1347053"/>
            <a:ext cx="1920875" cy="1512888"/>
          </a:xfrm>
          <a:prstGeom prst="rect">
            <a:avLst/>
          </a:prstGeom>
          <a:pattFill prst="lgGrid">
            <a:fgClr>
              <a:srgbClr val="000000">
                <a:alpha val="20000"/>
              </a:srgbClr>
            </a:fgClr>
            <a:bgClr>
              <a:srgbClr val="FFFFFF">
                <a:alpha val="20000"/>
              </a:srgbClr>
            </a:bgClr>
          </a:patt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9" name="Line 104"/>
          <p:cNvSpPr>
            <a:spLocks noChangeShapeType="1"/>
          </p:cNvSpPr>
          <p:nvPr/>
        </p:nvSpPr>
        <p:spPr bwMode="auto">
          <a:xfrm>
            <a:off x="8408766" y="987013"/>
            <a:ext cx="0" cy="57626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0" name="Line 107"/>
          <p:cNvSpPr>
            <a:spLocks noChangeShapeType="1"/>
          </p:cNvSpPr>
          <p:nvPr/>
        </p:nvSpPr>
        <p:spPr bwMode="auto">
          <a:xfrm>
            <a:off x="8737378" y="1459307"/>
            <a:ext cx="0" cy="57626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1" name="Line 105"/>
          <p:cNvSpPr>
            <a:spLocks noChangeShapeType="1"/>
          </p:cNvSpPr>
          <p:nvPr/>
        </p:nvSpPr>
        <p:spPr bwMode="auto">
          <a:xfrm>
            <a:off x="8670703" y="1343420"/>
            <a:ext cx="0" cy="5762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" name="AutoShape 6"/>
          <p:cNvSpPr>
            <a:spLocks/>
          </p:cNvSpPr>
          <p:nvPr/>
        </p:nvSpPr>
        <p:spPr bwMode="auto">
          <a:xfrm flipH="1">
            <a:off x="1358345" y="1990727"/>
            <a:ext cx="1125316" cy="426787"/>
          </a:xfrm>
          <a:prstGeom prst="borderCallout1">
            <a:avLst>
              <a:gd name="adj1" fmla="val 53181"/>
              <a:gd name="adj2" fmla="val -513"/>
              <a:gd name="adj3" fmla="val -37834"/>
              <a:gd name="adj4" fmla="val -199769"/>
            </a:avLst>
          </a:prstGeom>
          <a:solidFill>
            <a:srgbClr val="FFFFFF"/>
          </a:solidFill>
          <a:ln w="6350">
            <a:solidFill>
              <a:srgbClr val="FF0000"/>
            </a:solidFill>
            <a:miter lim="800000"/>
            <a:headEnd/>
            <a:tailEnd type="stealth" w="sm" len="med"/>
          </a:ln>
        </p:spPr>
        <p:txBody>
          <a:bodyPr/>
          <a:lstStyle/>
          <a:p>
            <a:pPr algn="ctr"/>
            <a:r>
              <a:rPr lang="ru-RU" sz="1000" dirty="0" err="1">
                <a:latin typeface="Calibri" pitchFamily="34" charset="0"/>
                <a:cs typeface="Calibri" pitchFamily="34" charset="0"/>
              </a:rPr>
              <a:t>Реверберационный</a:t>
            </a:r>
            <a:r>
              <a:rPr lang="ru-RU" sz="1000" dirty="0">
                <a:latin typeface="Calibri" pitchFamily="34" charset="0"/>
                <a:cs typeface="Calibri" pitchFamily="34" charset="0"/>
              </a:rPr>
              <a:t> шум в призме</a:t>
            </a:r>
          </a:p>
        </p:txBody>
      </p:sp>
      <p:sp>
        <p:nvSpPr>
          <p:cNvPr id="123" name="AutoShape 8"/>
          <p:cNvSpPr>
            <a:spLocks/>
          </p:cNvSpPr>
          <p:nvPr/>
        </p:nvSpPr>
        <p:spPr bwMode="auto">
          <a:xfrm flipH="1">
            <a:off x="3583357" y="4219720"/>
            <a:ext cx="931574" cy="398953"/>
          </a:xfrm>
          <a:prstGeom prst="borderCallout1">
            <a:avLst>
              <a:gd name="adj1" fmla="val 48279"/>
              <a:gd name="adj2" fmla="val 817"/>
              <a:gd name="adj3" fmla="val -170124"/>
              <a:gd name="adj4" fmla="val -119930"/>
            </a:avLst>
          </a:prstGeom>
          <a:solidFill>
            <a:srgbClr val="FFFFFF"/>
          </a:solidFill>
          <a:ln w="6350">
            <a:solidFill>
              <a:srgbClr val="FF0000"/>
            </a:solidFill>
            <a:miter lim="800000"/>
            <a:headEnd/>
            <a:tailEnd type="stealth" w="sm" len="med"/>
          </a:ln>
        </p:spPr>
        <p:txBody>
          <a:bodyPr/>
          <a:lstStyle/>
          <a:p>
            <a:pPr algn="ctr"/>
            <a:r>
              <a:rPr lang="ru-RU" sz="1000" dirty="0" smtClean="0">
                <a:latin typeface="Calibri" pitchFamily="34" charset="0"/>
                <a:cs typeface="Calibri" pitchFamily="34" charset="0"/>
              </a:rPr>
              <a:t>Эхосигнал </a:t>
            </a:r>
            <a:r>
              <a:rPr lang="en-US" sz="1000" dirty="0" err="1" smtClean="0">
                <a:latin typeface="Calibri" pitchFamily="34" charset="0"/>
                <a:cs typeface="Calibri" pitchFamily="34" charset="0"/>
              </a:rPr>
              <a:t>TTdTT</a:t>
            </a:r>
            <a:endParaRPr lang="en-US" sz="1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4" name="AutoShape 9"/>
          <p:cNvSpPr>
            <a:spLocks/>
          </p:cNvSpPr>
          <p:nvPr/>
        </p:nvSpPr>
        <p:spPr bwMode="auto">
          <a:xfrm>
            <a:off x="6457660" y="3943641"/>
            <a:ext cx="821475" cy="396462"/>
          </a:xfrm>
          <a:prstGeom prst="borderCallout1">
            <a:avLst>
              <a:gd name="adj1" fmla="val 50000"/>
              <a:gd name="adj2" fmla="val -586"/>
              <a:gd name="adj3" fmla="val -211937"/>
              <a:gd name="adj4" fmla="val -110777"/>
            </a:avLst>
          </a:prstGeom>
          <a:solidFill>
            <a:srgbClr val="FFFFFF"/>
          </a:solidFill>
          <a:ln w="6350">
            <a:solidFill>
              <a:srgbClr val="FF0000"/>
            </a:solidFill>
            <a:miter lim="800000"/>
            <a:headEnd/>
            <a:tailEnd type="stealth" w="sm" len="med"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sz="1000">
                <a:latin typeface="Calibri" pitchFamily="34" charset="0"/>
                <a:cs typeface="Calibri" pitchFamily="34" charset="0"/>
              </a:rPr>
              <a:t>Эхосигнал </a:t>
            </a:r>
            <a:r>
              <a:rPr lang="en-US" sz="1000" smtClean="0">
                <a:latin typeface="Calibri" pitchFamily="34" charset="0"/>
                <a:cs typeface="Calibri" pitchFamily="34" charset="0"/>
              </a:rPr>
              <a:t>TdT</a:t>
            </a:r>
            <a:endParaRPr lang="ru-RU" sz="1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991" y="3331136"/>
            <a:ext cx="1924813" cy="150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" name="Rectangle 111" descr="Крупная сетка"/>
          <p:cNvSpPr>
            <a:spLocks noChangeArrowheads="1"/>
          </p:cNvSpPr>
          <p:nvPr/>
        </p:nvSpPr>
        <p:spPr bwMode="auto">
          <a:xfrm>
            <a:off x="7967991" y="3344849"/>
            <a:ext cx="1920875" cy="1512888"/>
          </a:xfrm>
          <a:prstGeom prst="rect">
            <a:avLst/>
          </a:prstGeom>
          <a:pattFill prst="lgGrid">
            <a:fgClr>
              <a:srgbClr val="000000">
                <a:alpha val="20000"/>
              </a:srgbClr>
            </a:fgClr>
            <a:bgClr>
              <a:srgbClr val="FFFFFF">
                <a:alpha val="20000"/>
              </a:srgbClr>
            </a:bgClr>
          </a:patt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7" name="Овал 126"/>
          <p:cNvSpPr/>
          <p:nvPr/>
        </p:nvSpPr>
        <p:spPr>
          <a:xfrm>
            <a:off x="8652336" y="1841178"/>
            <a:ext cx="736412" cy="777801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8" name="Овал 127"/>
          <p:cNvSpPr/>
          <p:nvPr/>
        </p:nvSpPr>
        <p:spPr>
          <a:xfrm>
            <a:off x="8683473" y="3695310"/>
            <a:ext cx="736412" cy="777801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9" name="Text Box 110"/>
          <p:cNvSpPr txBox="1">
            <a:spLocks noChangeArrowheads="1"/>
          </p:cNvSpPr>
          <p:nvPr/>
        </p:nvSpPr>
        <p:spPr bwMode="auto">
          <a:xfrm>
            <a:off x="7967991" y="3003237"/>
            <a:ext cx="18676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TTdTT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5608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6" grpId="0" animBg="1"/>
      <p:bldP spid="128" grpId="0" animBg="1"/>
      <p:bldP spid="12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0" y="61380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133" y="6353597"/>
            <a:ext cx="4419800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fld id="{4E72AE78-D436-49EA-96BD-F3E2DF24FADA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60</a:t>
            </a:fld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Ультразвуковая автоматизированная дефектометрия</a:t>
            </a:r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04" y="6264028"/>
            <a:ext cx="1640929" cy="461449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174158" y="96725"/>
            <a:ext cx="8641047" cy="9306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Выводы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51844" y="1341726"/>
            <a:ext cx="86409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Метод ЦФА позволяет применять огромное количество алгоритмов для восстановления высококачественного изображения отражателей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Совместная обработка эхосигналов для разных положений антенной решётки для повышения разрешающей способности и уменьшения уровня шума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Получение объединённого изображения по многим каналам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Учёт неровной поверхности при восстановлении изображения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отражателей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Определение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коэффициентов упругости в сварном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соединении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чёт неоднородности и анизотропии материалов объекта контроля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Уменьшение уровня структурного шума методом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декорреляции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Очень перспективным методом обнаружения отражателей является решение обратной коэффициентной задачи, который одновременно решает задачу определения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геометро-акустичских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свойств объекта контроля и наличие в них несплошностей.</a:t>
            </a:r>
          </a:p>
        </p:txBody>
      </p:sp>
    </p:spTree>
    <p:extLst>
      <p:ext uri="{BB962C8B-B14F-4D97-AF65-F5344CB8AC3E}">
        <p14:creationId xmlns:p14="http://schemas.microsoft.com/office/powerpoint/2010/main" val="175039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270159"/>
            </a:gs>
            <a:gs pos="0">
              <a:srgbClr val="2D0167"/>
            </a:gs>
            <a:gs pos="100000">
              <a:srgbClr val="20014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168530" y="2838202"/>
            <a:ext cx="10058400" cy="1632797"/>
          </a:xfrm>
        </p:spPr>
        <p:txBody>
          <a:bodyPr>
            <a:normAutofit/>
          </a:bodyPr>
          <a:lstStyle/>
          <a:p>
            <a:pPr algn="l"/>
            <a:r>
              <a:rPr lang="ru-RU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68530" y="4684754"/>
            <a:ext cx="10058400" cy="1431037"/>
          </a:xfrm>
        </p:spPr>
        <p:txBody>
          <a:bodyPr>
            <a:noAutofit/>
          </a:bodyPr>
          <a:lstStyle/>
          <a:p>
            <a:pPr algn="l"/>
            <a:r>
              <a:rPr lang="ru-R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«НПЦ «ЭХО+»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и применение систем неразрушающего контроля с 1990 года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Россия</a:t>
            </a: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123458, г. Москва, ул. Твардовского, д. 8. Технопарк «СТРОГИНО»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Телефон </a:t>
            </a: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факс: +7 (495) </a:t>
            </a:r>
            <a:r>
              <a:rPr lang="ru-R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780-92-50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echo@echoplus.ru </a:t>
            </a: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www.echoplus.ru </a:t>
            </a:r>
          </a:p>
        </p:txBody>
      </p:sp>
    </p:spTree>
    <p:extLst>
      <p:ext uri="{BB962C8B-B14F-4D97-AF65-F5344CB8AC3E}">
        <p14:creationId xmlns:p14="http://schemas.microsoft.com/office/powerpoint/2010/main" val="225489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6035" y="4906278"/>
            <a:ext cx="9144000" cy="1159802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 Х. ВОПИЛКИН </a:t>
            </a:r>
          </a:p>
          <a:p>
            <a:pPr algn="l"/>
            <a:r>
              <a:rPr lang="ru-R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Генеральный директор ООО «НПЦ «ЭХО+»</a:t>
            </a:r>
            <a:endParaRPr lang="ru-RU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240158" y="2030681"/>
            <a:ext cx="9961242" cy="153639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внимание.</a:t>
            </a:r>
          </a:p>
        </p:txBody>
      </p:sp>
    </p:spTree>
    <p:extLst>
      <p:ext uri="{BB962C8B-B14F-4D97-AF65-F5344CB8AC3E}">
        <p14:creationId xmlns:p14="http://schemas.microsoft.com/office/powerpoint/2010/main" val="324023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0" y="61380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133" y="6353597"/>
            <a:ext cx="4419800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fld id="{4E72AE78-D436-49EA-96BD-F3E2DF24FADA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Ультразвуковая автоматизированная дефектометрия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04" y="6264028"/>
            <a:ext cx="1640929" cy="461449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240158" y="0"/>
            <a:ext cx="10825946" cy="130157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Восстановление изображения по многим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акустическим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схемам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51843" y="1301578"/>
            <a:ext cx="9350253" cy="122413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 измеренным эхосигналам                  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корреляционным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методом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восстанавливаются парциальные изображения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несплошностей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 области восстановления изображения (ОВИ)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акустической схемы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Методы семейства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SAFT –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это частный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случай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корреляционного метода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5273394" y="5257888"/>
            <a:ext cx="4619410" cy="762000"/>
            <a:chOff x="4355976" y="5979368"/>
            <a:chExt cx="4619410" cy="762000"/>
          </a:xfrm>
        </p:grpSpPr>
        <p:graphicFrame>
          <p:nvGraphicFramePr>
            <p:cNvPr id="12" name="Объект 11"/>
            <p:cNvGraphicFramePr>
              <a:graphicFrameLocks noChangeAspect="1"/>
            </p:cNvGraphicFramePr>
            <p:nvPr>
              <p:extLst/>
            </p:nvPr>
          </p:nvGraphicFramePr>
          <p:xfrm>
            <a:off x="4355976" y="5979368"/>
            <a:ext cx="2343150" cy="762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43" name="Equation" r:id="rId4" imgW="1562040" imgH="507960" progId="Equation.DSMT4">
                    <p:embed/>
                  </p:oleObj>
                </mc:Choice>
                <mc:Fallback>
                  <p:oleObj name="Equation" r:id="rId4" imgW="1562040" imgH="507960" progId="Equation.DSMT4">
                    <p:embed/>
                    <p:pic>
                      <p:nvPicPr>
                        <p:cNvPr id="12" name="Объект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55976" y="5979368"/>
                          <a:ext cx="2343150" cy="762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Прямоугольник 12"/>
            <p:cNvSpPr/>
            <p:nvPr/>
          </p:nvSpPr>
          <p:spPr>
            <a:xfrm>
              <a:off x="6634980" y="6165304"/>
              <a:ext cx="2340406" cy="369332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ru-RU" dirty="0" smtClean="0">
                  <a:latin typeface="Calibri" pitchFamily="34" charset="0"/>
                  <a:cs typeface="Calibri" pitchFamily="34" charset="0"/>
                </a:rPr>
                <a:t>- </a:t>
              </a:r>
              <a:r>
                <a:rPr lang="ru-RU" dirty="0">
                  <a:latin typeface="Calibri" pitchFamily="34" charset="0"/>
                  <a:cs typeface="Calibri" pitchFamily="34" charset="0"/>
                </a:rPr>
                <a:t>метод 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M</a:t>
              </a:r>
              <a:r>
                <a:rPr lang="ru-RU" b="1" dirty="0" smtClean="0">
                  <a:latin typeface="Calibri" pitchFamily="34" charset="0"/>
                  <a:cs typeface="Calibri" pitchFamily="34" charset="0"/>
                </a:rPr>
                <a:t>С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-</a:t>
              </a:r>
              <a:r>
                <a:rPr lang="ru-RU" b="1" dirty="0" smtClean="0">
                  <a:latin typeface="Calibri" pitchFamily="34" charset="0"/>
                  <a:cs typeface="Calibri" pitchFamily="34" charset="0"/>
                </a:rPr>
                <a:t>ЦФА</a:t>
              </a:r>
              <a:endParaRPr lang="ru-RU" b="1" dirty="0">
                <a:latin typeface="Calibri" pitchFamily="34" charset="0"/>
                <a:cs typeface="Calibri" pitchFamily="34" charset="0"/>
              </a:endParaRPr>
            </a:p>
          </p:txBody>
        </p:sp>
      </p:grpSp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691311"/>
              </p:ext>
            </p:extLst>
          </p:nvPr>
        </p:nvGraphicFramePr>
        <p:xfrm>
          <a:off x="3898738" y="1525380"/>
          <a:ext cx="7810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4" name="Equation" r:id="rId6" imgW="520560" imgH="228600" progId="Equation.DSMT4">
                  <p:embed/>
                </p:oleObj>
              </mc:Choice>
              <mc:Fallback>
                <p:oleObj name="Equation" r:id="rId6" imgW="520560" imgH="228600" progId="Equation.DSMT4">
                  <p:embed/>
                  <p:pic>
                    <p:nvPicPr>
                      <p:cNvPr id="3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8738" y="1525380"/>
                        <a:ext cx="78105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251843" y="2499811"/>
            <a:ext cx="1911176" cy="2157586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ea typeface="Times New Roman"/>
              </a:rPr>
              <a:t>Измеренные </a:t>
            </a:r>
            <a:r>
              <a:rPr lang="ru-RU" sz="1200" dirty="0" smtClean="0">
                <a:solidFill>
                  <a:srgbClr val="000000"/>
                </a:solidFill>
                <a:effectLst/>
                <a:ea typeface="Times New Roman"/>
              </a:rPr>
              <a:t>эхосигналы </a:t>
            </a:r>
            <a:r>
              <a:rPr lang="en-US" sz="1200" dirty="0" smtClean="0">
                <a:solidFill>
                  <a:srgbClr val="000000"/>
                </a:solidFill>
                <a:effectLst/>
                <a:ea typeface="Times New Roman"/>
              </a:rPr>
              <a:t>N</a:t>
            </a:r>
            <a:r>
              <a:rPr lang="ru-RU" sz="1200" dirty="0" smtClean="0">
                <a:solidFill>
                  <a:srgbClr val="000000"/>
                </a:solidFill>
                <a:effectLst/>
                <a:ea typeface="Times New Roman"/>
              </a:rPr>
              <a:t>-канал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6" name="Picture 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181" y="2358449"/>
            <a:ext cx="1944216" cy="2157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121456" y="2336050"/>
            <a:ext cx="870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TdT</a:t>
            </a:r>
            <a:endParaRPr lang="ru-RU" sz="1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" name="Picture 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205" y="2503782"/>
            <a:ext cx="1944801" cy="2157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348187" y="2480066"/>
            <a:ext cx="992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TdTL</a:t>
            </a:r>
            <a:endParaRPr lang="ru-RU" sz="1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" name="Picture 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156" y="2646481"/>
            <a:ext cx="1938289" cy="2157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31" y="2941826"/>
            <a:ext cx="1944198" cy="2157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376809" y="2606692"/>
            <a:ext cx="1911176" cy="2157586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ea typeface="Times New Roman"/>
              </a:rPr>
              <a:t>Измеренные </a:t>
            </a:r>
            <a:r>
              <a:rPr lang="ru-RU" sz="1200" dirty="0" smtClean="0">
                <a:solidFill>
                  <a:srgbClr val="000000"/>
                </a:solidFill>
                <a:effectLst/>
                <a:ea typeface="Times New Roman"/>
              </a:rPr>
              <a:t>эхосигналы </a:t>
            </a:r>
            <a:r>
              <a:rPr lang="en-US" sz="1200" dirty="0" smtClean="0">
                <a:solidFill>
                  <a:srgbClr val="000000"/>
                </a:solidFill>
                <a:effectLst/>
                <a:ea typeface="Times New Roman"/>
              </a:rPr>
              <a:t>P-</a:t>
            </a:r>
            <a:r>
              <a:rPr lang="ru-RU" sz="1200" dirty="0" smtClean="0">
                <a:solidFill>
                  <a:srgbClr val="000000"/>
                </a:solidFill>
                <a:effectLst/>
                <a:ea typeface="Times New Roman"/>
              </a:rPr>
              <a:t>канал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64211" y="2624082"/>
            <a:ext cx="13250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TTdTT</a:t>
            </a:r>
            <a:endParaRPr lang="ru-RU" sz="14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4" name="Объект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9426267"/>
              </p:ext>
            </p:extLst>
          </p:nvPr>
        </p:nvGraphicFramePr>
        <p:xfrm>
          <a:off x="3780242" y="1281264"/>
          <a:ext cx="9334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5" name="Equation" r:id="rId12" imgW="622080" imgH="228600" progId="Equation.DSMT4">
                  <p:embed/>
                </p:oleObj>
              </mc:Choice>
              <mc:Fallback>
                <p:oleObj name="Equation" r:id="rId12" imgW="622080" imgH="228600" progId="Equation.DSMT4">
                  <p:embed/>
                  <p:pic>
                    <p:nvPicPr>
                      <p:cNvPr id="4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0242" y="1281264"/>
                        <a:ext cx="93345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Объект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3001448"/>
              </p:ext>
            </p:extLst>
          </p:nvPr>
        </p:nvGraphicFramePr>
        <p:xfrm>
          <a:off x="1896968" y="1800399"/>
          <a:ext cx="285750" cy="20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6" name="Equation" r:id="rId14" imgW="190440" imgH="139680" progId="Equation.DSMT4">
                  <p:embed/>
                </p:oleObj>
              </mc:Choice>
              <mc:Fallback>
                <p:oleObj name="Equation" r:id="rId14" imgW="190440" imgH="139680" progId="Equation.DSMT4">
                  <p:embed/>
                  <p:pic>
                    <p:nvPicPr>
                      <p:cNvPr id="25" name="Объект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6968" y="1800399"/>
                        <a:ext cx="285750" cy="20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4924251" y="2931859"/>
            <a:ext cx="1603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TTTdTTT</a:t>
            </a:r>
            <a:endParaRPr lang="ru-RU" sz="1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7" name="Picture 1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725" y="2472426"/>
            <a:ext cx="1944216" cy="2168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6639" y="2589994"/>
            <a:ext cx="1944216" cy="2168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714" y="2707945"/>
            <a:ext cx="1933436" cy="2168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1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618" y="2661227"/>
            <a:ext cx="1908203" cy="2121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1519684" y="2740042"/>
            <a:ext cx="1911176" cy="2157586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ea typeface="Times New Roman"/>
              </a:rPr>
              <a:t>Измеренные </a:t>
            </a:r>
            <a:r>
              <a:rPr lang="ru-RU" sz="1200" dirty="0" smtClean="0">
                <a:solidFill>
                  <a:srgbClr val="000000"/>
                </a:solidFill>
                <a:effectLst/>
                <a:ea typeface="Times New Roman"/>
              </a:rPr>
              <a:t>эхосигналы </a:t>
            </a:r>
            <a:r>
              <a:rPr lang="en-US" sz="1200" dirty="0">
                <a:solidFill>
                  <a:srgbClr val="000000"/>
                </a:solidFill>
                <a:ea typeface="Times New Roman"/>
              </a:rPr>
              <a:t>N</a:t>
            </a:r>
            <a:r>
              <a:rPr lang="en-US" sz="1200" dirty="0" smtClean="0">
                <a:solidFill>
                  <a:srgbClr val="000000"/>
                </a:solidFill>
                <a:effectLst/>
                <a:ea typeface="Times New Roman"/>
              </a:rPr>
              <a:t>P-</a:t>
            </a:r>
            <a:r>
              <a:rPr lang="ru-RU" sz="1200" dirty="0" smtClean="0">
                <a:solidFill>
                  <a:srgbClr val="000000"/>
                </a:solidFill>
                <a:effectLst/>
                <a:ea typeface="Times New Roman"/>
              </a:rPr>
              <a:t>канал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1457168" y="5258633"/>
            <a:ext cx="3803113" cy="762000"/>
            <a:chOff x="539750" y="5980113"/>
            <a:chExt cx="3803113" cy="762000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2339752" y="6165304"/>
              <a:ext cx="2003111" cy="369332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ru-RU" dirty="0" smtClean="0">
                  <a:latin typeface="Calibri" pitchFamily="34" charset="0"/>
                  <a:cs typeface="Calibri" pitchFamily="34" charset="0"/>
                </a:rPr>
                <a:t>- метод 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M-</a:t>
              </a:r>
              <a:r>
                <a:rPr lang="ru-RU" b="1" dirty="0" smtClean="0">
                  <a:latin typeface="Calibri" pitchFamily="34" charset="0"/>
                  <a:cs typeface="Calibri" pitchFamily="34" charset="0"/>
                </a:rPr>
                <a:t>ЦФА</a:t>
              </a:r>
              <a:endParaRPr lang="ru-RU" b="1" dirty="0"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34" name="Объект 33"/>
            <p:cNvGraphicFramePr>
              <a:graphicFrameLocks noChangeAspect="1"/>
            </p:cNvGraphicFramePr>
            <p:nvPr>
              <p:extLst/>
            </p:nvPr>
          </p:nvGraphicFramePr>
          <p:xfrm>
            <a:off x="539750" y="5980113"/>
            <a:ext cx="1828800" cy="762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47" name="Equation" r:id="rId19" imgW="1218960" imgH="507960" progId="Equation.DSMT4">
                    <p:embed/>
                  </p:oleObj>
                </mc:Choice>
                <mc:Fallback>
                  <p:oleObj name="Equation" r:id="rId19" imgW="1218960" imgH="507960" progId="Equation.DSMT4">
                    <p:embed/>
                    <p:pic>
                      <p:nvPicPr>
                        <p:cNvPr id="8" name="Объект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9750" y="5980113"/>
                          <a:ext cx="1828800" cy="762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02127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2" grpId="0" animBg="1"/>
      <p:bldP spid="23" grpId="0"/>
      <p:bldP spid="26" grpId="0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807720" y="613800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133" y="6353597"/>
            <a:ext cx="4419800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fld id="{4E72AE78-D436-49EA-96BD-F3E2DF24FADA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Ультразвуковая автоматизированная дефектометрия</a:t>
            </a:r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04" y="6264028"/>
            <a:ext cx="1640929" cy="461449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240158" y="-231253"/>
            <a:ext cx="9961242" cy="153639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Множество вариантов метода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ЦФА</a:t>
            </a:r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822794" y="1491026"/>
            <a:ext cx="5637530" cy="3736975"/>
          </a:xfrm>
          <a:prstGeom prst="rect">
            <a:avLst/>
          </a:prstGeom>
          <a:gradFill rotWithShape="1"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ea typeface="Times New Roman"/>
                <a:cs typeface="Times New Roman"/>
              </a:rPr>
              <a:t> </a:t>
            </a:r>
            <a:endParaRPr lang="ru-RU" sz="1100">
              <a:effectLst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84329" y="1313064"/>
            <a:ext cx="6670675" cy="4507865"/>
          </a:xfrm>
          <a:prstGeom prst="rect">
            <a:avLst/>
          </a:prstGeom>
        </p:spPr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5227866" y="1491026"/>
            <a:ext cx="745709" cy="3737279"/>
          </a:xfrm>
          <a:prstGeom prst="rect">
            <a:avLst/>
          </a:prstGeom>
          <a:gradFill rotWithShape="1"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>
                <a:effectLst/>
                <a:ea typeface="Times New Roman"/>
                <a:cs typeface="Times New Roman"/>
              </a:rPr>
              <a:t> </a:t>
            </a:r>
            <a:endParaRPr lang="ru-RU" sz="1100">
              <a:effectLst/>
              <a:ea typeface="Calibri"/>
              <a:cs typeface="Times New Roman"/>
            </a:endParaRPr>
          </a:p>
        </p:txBody>
      </p:sp>
      <p:cxnSp>
        <p:nvCxnSpPr>
          <p:cNvPr id="12" name="Line 8"/>
          <p:cNvCxnSpPr/>
          <p:nvPr/>
        </p:nvCxnSpPr>
        <p:spPr bwMode="auto">
          <a:xfrm flipH="1">
            <a:off x="1512321" y="1748019"/>
            <a:ext cx="6181762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Line 9"/>
          <p:cNvCxnSpPr/>
          <p:nvPr/>
        </p:nvCxnSpPr>
        <p:spPr bwMode="auto">
          <a:xfrm flipH="1" flipV="1">
            <a:off x="5634385" y="1385696"/>
            <a:ext cx="1" cy="414720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426745" y="1015037"/>
            <a:ext cx="1301467" cy="334971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ru-RU"/>
            </a:defPPr>
            <a:lvl1pPr>
              <a:spcBef>
                <a:spcPct val="20000"/>
              </a:spcBef>
              <a:defRPr b="1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b="0" dirty="0"/>
              <a:t>N </a:t>
            </a:r>
            <a:r>
              <a:rPr lang="ru-RU" b="0" dirty="0"/>
              <a:t>сторона</a:t>
            </a:r>
          </a:p>
        </p:txBody>
      </p:sp>
      <p:sp>
        <p:nvSpPr>
          <p:cNvPr id="15" name="Выноска 1 14"/>
          <p:cNvSpPr/>
          <p:nvPr/>
        </p:nvSpPr>
        <p:spPr>
          <a:xfrm>
            <a:off x="6302026" y="4582472"/>
            <a:ext cx="743527" cy="460692"/>
          </a:xfrm>
          <a:prstGeom prst="borderCallout1">
            <a:avLst>
              <a:gd name="adj1" fmla="val 44344"/>
              <a:gd name="adj2" fmla="val -1488"/>
              <a:gd name="adj3" fmla="val -9816"/>
              <a:gd name="adj4" fmla="val -89099"/>
            </a:avLst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 type="stealth" w="med" len="med"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000" dirty="0">
                <a:effectLst/>
                <a:ea typeface="Calibri"/>
                <a:cs typeface="Calibri" pitchFamily="34" charset="0"/>
              </a:rPr>
              <a:t>Валик усиления</a:t>
            </a:r>
            <a:endParaRPr lang="ru-RU" sz="1200" dirty="0">
              <a:effectLst/>
              <a:ea typeface="Times New Roman"/>
              <a:cs typeface="Calibri" pitchFamily="34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2033280" y="2111177"/>
            <a:ext cx="2088396" cy="2843073"/>
            <a:chOff x="345824" y="2867855"/>
            <a:chExt cx="2088396" cy="2843073"/>
          </a:xfrm>
        </p:grpSpPr>
        <p:cxnSp>
          <p:nvCxnSpPr>
            <p:cNvPr id="17" name="Line 8"/>
            <p:cNvCxnSpPr/>
            <p:nvPr/>
          </p:nvCxnSpPr>
          <p:spPr bwMode="auto">
            <a:xfrm flipH="1">
              <a:off x="365044" y="3626173"/>
              <a:ext cx="2069062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 type="stealth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Line 8"/>
            <p:cNvCxnSpPr/>
            <p:nvPr/>
          </p:nvCxnSpPr>
          <p:spPr bwMode="auto">
            <a:xfrm flipH="1">
              <a:off x="365101" y="3813114"/>
              <a:ext cx="2069062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 type="stealth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Line 8"/>
            <p:cNvCxnSpPr/>
            <p:nvPr/>
          </p:nvCxnSpPr>
          <p:spPr bwMode="auto">
            <a:xfrm flipH="1">
              <a:off x="364998" y="4010855"/>
              <a:ext cx="2069062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 type="stealth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Line 8"/>
            <p:cNvCxnSpPr/>
            <p:nvPr/>
          </p:nvCxnSpPr>
          <p:spPr bwMode="auto">
            <a:xfrm flipH="1">
              <a:off x="365055" y="4197796"/>
              <a:ext cx="2069062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 type="stealth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Line 8"/>
            <p:cNvCxnSpPr/>
            <p:nvPr/>
          </p:nvCxnSpPr>
          <p:spPr bwMode="auto">
            <a:xfrm flipH="1">
              <a:off x="364998" y="4383218"/>
              <a:ext cx="2069062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 type="stealth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Line 8"/>
            <p:cNvCxnSpPr/>
            <p:nvPr/>
          </p:nvCxnSpPr>
          <p:spPr bwMode="auto">
            <a:xfrm flipH="1">
              <a:off x="365055" y="4570159"/>
              <a:ext cx="2069062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 type="stealth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Line 8"/>
            <p:cNvCxnSpPr/>
            <p:nvPr/>
          </p:nvCxnSpPr>
          <p:spPr bwMode="auto">
            <a:xfrm flipH="1">
              <a:off x="364952" y="4767900"/>
              <a:ext cx="2069062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 type="stealth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Line 8"/>
            <p:cNvCxnSpPr/>
            <p:nvPr/>
          </p:nvCxnSpPr>
          <p:spPr bwMode="auto">
            <a:xfrm flipH="1">
              <a:off x="365009" y="4954841"/>
              <a:ext cx="2069062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 type="stealth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Line 8"/>
            <p:cNvCxnSpPr/>
            <p:nvPr/>
          </p:nvCxnSpPr>
          <p:spPr bwMode="auto">
            <a:xfrm flipH="1">
              <a:off x="365101" y="5139305"/>
              <a:ext cx="2069062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 type="stealth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Line 8"/>
            <p:cNvCxnSpPr/>
            <p:nvPr/>
          </p:nvCxnSpPr>
          <p:spPr bwMode="auto">
            <a:xfrm flipH="1">
              <a:off x="365158" y="5326246"/>
              <a:ext cx="2069062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 type="stealth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Line 8"/>
            <p:cNvCxnSpPr/>
            <p:nvPr/>
          </p:nvCxnSpPr>
          <p:spPr bwMode="auto">
            <a:xfrm flipH="1">
              <a:off x="365055" y="5523987"/>
              <a:ext cx="2069062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 type="stealth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Line 8"/>
            <p:cNvCxnSpPr/>
            <p:nvPr/>
          </p:nvCxnSpPr>
          <p:spPr bwMode="auto">
            <a:xfrm flipH="1">
              <a:off x="365112" y="5710928"/>
              <a:ext cx="2069062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 type="stealth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Line 8"/>
            <p:cNvCxnSpPr/>
            <p:nvPr/>
          </p:nvCxnSpPr>
          <p:spPr bwMode="auto">
            <a:xfrm flipH="1">
              <a:off x="345870" y="2867855"/>
              <a:ext cx="2069062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 type="stealth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Line 8"/>
            <p:cNvCxnSpPr/>
            <p:nvPr/>
          </p:nvCxnSpPr>
          <p:spPr bwMode="auto">
            <a:xfrm flipH="1">
              <a:off x="345927" y="3054796"/>
              <a:ext cx="2069062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 type="stealth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Line 8"/>
            <p:cNvCxnSpPr/>
            <p:nvPr/>
          </p:nvCxnSpPr>
          <p:spPr bwMode="auto">
            <a:xfrm flipH="1">
              <a:off x="345824" y="3252537"/>
              <a:ext cx="2069062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 type="stealth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Line 8"/>
            <p:cNvCxnSpPr/>
            <p:nvPr/>
          </p:nvCxnSpPr>
          <p:spPr bwMode="auto">
            <a:xfrm flipH="1">
              <a:off x="345881" y="3439478"/>
              <a:ext cx="2069062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 type="stealth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aphicFrame>
        <p:nvGraphicFramePr>
          <p:cNvPr id="34" name="Объект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5296733"/>
              </p:ext>
            </p:extLst>
          </p:nvPr>
        </p:nvGraphicFramePr>
        <p:xfrm>
          <a:off x="7582290" y="1788259"/>
          <a:ext cx="204535" cy="230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0" name="Equation" r:id="rId4" imgW="126835" imgH="139518" progId="Equation.DSMT4">
                  <p:embed/>
                </p:oleObj>
              </mc:Choice>
              <mc:Fallback>
                <p:oleObj name="Equation" r:id="rId4" imgW="126835" imgH="139518" progId="Equation.DSMT4">
                  <p:embed/>
                  <p:pic>
                    <p:nvPicPr>
                      <p:cNvPr id="2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2290" y="1788259"/>
                        <a:ext cx="204535" cy="23010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Объект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58486"/>
              </p:ext>
            </p:extLst>
          </p:nvPr>
        </p:nvGraphicFramePr>
        <p:xfrm>
          <a:off x="5695450" y="5333897"/>
          <a:ext cx="224989" cy="271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1" name="Equation" r:id="rId6" imgW="139579" imgH="164957" progId="Equation.DSMT4">
                  <p:embed/>
                </p:oleObj>
              </mc:Choice>
              <mc:Fallback>
                <p:oleObj name="Equation" r:id="rId6" imgW="139579" imgH="164957" progId="Equation.DSMT4">
                  <p:embed/>
                  <p:pic>
                    <p:nvPicPr>
                      <p:cNvPr id="3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5450" y="5333897"/>
                        <a:ext cx="224989" cy="2710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6034343" y="1015036"/>
            <a:ext cx="1301467" cy="334971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ru-RU"/>
            </a:defPPr>
            <a:lvl1pPr>
              <a:spcBef>
                <a:spcPct val="20000"/>
              </a:spcBef>
              <a:defRPr b="1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b="0" dirty="0"/>
              <a:t>P </a:t>
            </a:r>
            <a:r>
              <a:rPr lang="ru-RU" b="0" dirty="0"/>
              <a:t>сторона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2455295" y="1633465"/>
            <a:ext cx="3691860" cy="1514475"/>
            <a:chOff x="4907824" y="3616648"/>
            <a:chExt cx="3691860" cy="1514475"/>
          </a:xfrm>
        </p:grpSpPr>
        <p:pic>
          <p:nvPicPr>
            <p:cNvPr id="38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7824" y="3963038"/>
              <a:ext cx="1790700" cy="809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" name="Полилиния 38"/>
            <p:cNvSpPr/>
            <p:nvPr/>
          </p:nvSpPr>
          <p:spPr>
            <a:xfrm>
              <a:off x="5803173" y="3616648"/>
              <a:ext cx="2796511" cy="1514475"/>
            </a:xfrm>
            <a:custGeom>
              <a:avLst/>
              <a:gdLst>
                <a:gd name="connsiteX0" fmla="*/ 0 w 2889055"/>
                <a:gd name="connsiteY0" fmla="*/ 673178 h 1598798"/>
                <a:gd name="connsiteX1" fmla="*/ 420736 w 2889055"/>
                <a:gd name="connsiteY1" fmla="*/ 673178 h 1598798"/>
                <a:gd name="connsiteX2" fmla="*/ 2877835 w 2889055"/>
                <a:gd name="connsiteY2" fmla="*/ 0 h 1598798"/>
                <a:gd name="connsiteX3" fmla="*/ 2889055 w 2889055"/>
                <a:gd name="connsiteY3" fmla="*/ 1598798 h 1598798"/>
                <a:gd name="connsiteX4" fmla="*/ 499273 w 2889055"/>
                <a:gd name="connsiteY4" fmla="*/ 931229 h 1598798"/>
                <a:gd name="connsiteX5" fmla="*/ 33659 w 2889055"/>
                <a:gd name="connsiteY5" fmla="*/ 914400 h 1598798"/>
                <a:gd name="connsiteX6" fmla="*/ 0 w 2889055"/>
                <a:gd name="connsiteY6" fmla="*/ 673178 h 1598798"/>
                <a:gd name="connsiteX0" fmla="*/ 0 w 2889055"/>
                <a:gd name="connsiteY0" fmla="*/ 673178 h 1598798"/>
                <a:gd name="connsiteX1" fmla="*/ 420736 w 2889055"/>
                <a:gd name="connsiteY1" fmla="*/ 673178 h 1598798"/>
                <a:gd name="connsiteX2" fmla="*/ 2877835 w 2889055"/>
                <a:gd name="connsiteY2" fmla="*/ 0 h 1598798"/>
                <a:gd name="connsiteX3" fmla="*/ 2889055 w 2889055"/>
                <a:gd name="connsiteY3" fmla="*/ 1598798 h 1598798"/>
                <a:gd name="connsiteX4" fmla="*/ 499273 w 2889055"/>
                <a:gd name="connsiteY4" fmla="*/ 931229 h 1598798"/>
                <a:gd name="connsiteX5" fmla="*/ 0 w 2889055"/>
                <a:gd name="connsiteY5" fmla="*/ 902182 h 1598798"/>
                <a:gd name="connsiteX6" fmla="*/ 0 w 2889055"/>
                <a:gd name="connsiteY6" fmla="*/ 673178 h 1598798"/>
                <a:gd name="connsiteX0" fmla="*/ 0 w 2889055"/>
                <a:gd name="connsiteY0" fmla="*/ 673178 h 1598798"/>
                <a:gd name="connsiteX1" fmla="*/ 420736 w 2889055"/>
                <a:gd name="connsiteY1" fmla="*/ 673178 h 1598798"/>
                <a:gd name="connsiteX2" fmla="*/ 2877835 w 2889055"/>
                <a:gd name="connsiteY2" fmla="*/ 0 h 1598798"/>
                <a:gd name="connsiteX3" fmla="*/ 2889055 w 2889055"/>
                <a:gd name="connsiteY3" fmla="*/ 1598798 h 1598798"/>
                <a:gd name="connsiteX4" fmla="*/ 499273 w 2889055"/>
                <a:gd name="connsiteY4" fmla="*/ 931229 h 1598798"/>
                <a:gd name="connsiteX5" fmla="*/ 0 w 2889055"/>
                <a:gd name="connsiteY5" fmla="*/ 940393 h 1598798"/>
                <a:gd name="connsiteX6" fmla="*/ 0 w 2889055"/>
                <a:gd name="connsiteY6" fmla="*/ 673178 h 1598798"/>
                <a:gd name="connsiteX0" fmla="*/ 0 w 2889055"/>
                <a:gd name="connsiteY0" fmla="*/ 673178 h 1598798"/>
                <a:gd name="connsiteX1" fmla="*/ 420736 w 2889055"/>
                <a:gd name="connsiteY1" fmla="*/ 673178 h 1598798"/>
                <a:gd name="connsiteX2" fmla="*/ 2877835 w 2889055"/>
                <a:gd name="connsiteY2" fmla="*/ 0 h 1598798"/>
                <a:gd name="connsiteX3" fmla="*/ 2889055 w 2889055"/>
                <a:gd name="connsiteY3" fmla="*/ 1598798 h 1598798"/>
                <a:gd name="connsiteX4" fmla="*/ 499273 w 2889055"/>
                <a:gd name="connsiteY4" fmla="*/ 931229 h 1598798"/>
                <a:gd name="connsiteX5" fmla="*/ 9992 w 2889055"/>
                <a:gd name="connsiteY5" fmla="*/ 980060 h 1598798"/>
                <a:gd name="connsiteX6" fmla="*/ 0 w 2889055"/>
                <a:gd name="connsiteY6" fmla="*/ 673178 h 1598798"/>
                <a:gd name="connsiteX0" fmla="*/ 0 w 2889055"/>
                <a:gd name="connsiteY0" fmla="*/ 673178 h 1598798"/>
                <a:gd name="connsiteX1" fmla="*/ 420736 w 2889055"/>
                <a:gd name="connsiteY1" fmla="*/ 673178 h 1598798"/>
                <a:gd name="connsiteX2" fmla="*/ 2877835 w 2889055"/>
                <a:gd name="connsiteY2" fmla="*/ 0 h 1598798"/>
                <a:gd name="connsiteX3" fmla="*/ 2889055 w 2889055"/>
                <a:gd name="connsiteY3" fmla="*/ 1598798 h 1598798"/>
                <a:gd name="connsiteX4" fmla="*/ 620178 w 2889055"/>
                <a:gd name="connsiteY4" fmla="*/ 980060 h 1598798"/>
                <a:gd name="connsiteX5" fmla="*/ 9992 w 2889055"/>
                <a:gd name="connsiteY5" fmla="*/ 980060 h 1598798"/>
                <a:gd name="connsiteX6" fmla="*/ 0 w 2889055"/>
                <a:gd name="connsiteY6" fmla="*/ 673178 h 1598798"/>
                <a:gd name="connsiteX0" fmla="*/ 0 w 2879063"/>
                <a:gd name="connsiteY0" fmla="*/ 636167 h 1598798"/>
                <a:gd name="connsiteX1" fmla="*/ 410744 w 2879063"/>
                <a:gd name="connsiteY1" fmla="*/ 673178 h 1598798"/>
                <a:gd name="connsiteX2" fmla="*/ 2867843 w 2879063"/>
                <a:gd name="connsiteY2" fmla="*/ 0 h 1598798"/>
                <a:gd name="connsiteX3" fmla="*/ 2879063 w 2879063"/>
                <a:gd name="connsiteY3" fmla="*/ 1598798 h 1598798"/>
                <a:gd name="connsiteX4" fmla="*/ 610186 w 2879063"/>
                <a:gd name="connsiteY4" fmla="*/ 980060 h 1598798"/>
                <a:gd name="connsiteX5" fmla="*/ 0 w 2879063"/>
                <a:gd name="connsiteY5" fmla="*/ 980060 h 1598798"/>
                <a:gd name="connsiteX6" fmla="*/ 0 w 2879063"/>
                <a:gd name="connsiteY6" fmla="*/ 636167 h 1598798"/>
                <a:gd name="connsiteX0" fmla="*/ 0 w 2879063"/>
                <a:gd name="connsiteY0" fmla="*/ 636167 h 1598798"/>
                <a:gd name="connsiteX1" fmla="*/ 572215 w 2879063"/>
                <a:gd name="connsiteY1" fmla="*/ 636167 h 1598798"/>
                <a:gd name="connsiteX2" fmla="*/ 2867843 w 2879063"/>
                <a:gd name="connsiteY2" fmla="*/ 0 h 1598798"/>
                <a:gd name="connsiteX3" fmla="*/ 2879063 w 2879063"/>
                <a:gd name="connsiteY3" fmla="*/ 1598798 h 1598798"/>
                <a:gd name="connsiteX4" fmla="*/ 610186 w 2879063"/>
                <a:gd name="connsiteY4" fmla="*/ 980060 h 1598798"/>
                <a:gd name="connsiteX5" fmla="*/ 0 w 2879063"/>
                <a:gd name="connsiteY5" fmla="*/ 980060 h 1598798"/>
                <a:gd name="connsiteX6" fmla="*/ 0 w 2879063"/>
                <a:gd name="connsiteY6" fmla="*/ 636167 h 1598798"/>
                <a:gd name="connsiteX0" fmla="*/ 0 w 2879063"/>
                <a:gd name="connsiteY0" fmla="*/ 636167 h 1598798"/>
                <a:gd name="connsiteX1" fmla="*/ 572215 w 2879063"/>
                <a:gd name="connsiteY1" fmla="*/ 636167 h 1598798"/>
                <a:gd name="connsiteX2" fmla="*/ 2867843 w 2879063"/>
                <a:gd name="connsiteY2" fmla="*/ 0 h 1598798"/>
                <a:gd name="connsiteX3" fmla="*/ 2879063 w 2879063"/>
                <a:gd name="connsiteY3" fmla="*/ 1598798 h 1598798"/>
                <a:gd name="connsiteX4" fmla="*/ 648156 w 2879063"/>
                <a:gd name="connsiteY4" fmla="*/ 980060 h 1598798"/>
                <a:gd name="connsiteX5" fmla="*/ 0 w 2879063"/>
                <a:gd name="connsiteY5" fmla="*/ 980060 h 1598798"/>
                <a:gd name="connsiteX6" fmla="*/ 0 w 2879063"/>
                <a:gd name="connsiteY6" fmla="*/ 636167 h 1598798"/>
                <a:gd name="connsiteX0" fmla="*/ 0 w 2879063"/>
                <a:gd name="connsiteY0" fmla="*/ 636167 h 1598798"/>
                <a:gd name="connsiteX1" fmla="*/ 610185 w 2879063"/>
                <a:gd name="connsiteY1" fmla="*/ 636167 h 1598798"/>
                <a:gd name="connsiteX2" fmla="*/ 2867843 w 2879063"/>
                <a:gd name="connsiteY2" fmla="*/ 0 h 1598798"/>
                <a:gd name="connsiteX3" fmla="*/ 2879063 w 2879063"/>
                <a:gd name="connsiteY3" fmla="*/ 1598798 h 1598798"/>
                <a:gd name="connsiteX4" fmla="*/ 648156 w 2879063"/>
                <a:gd name="connsiteY4" fmla="*/ 980060 h 1598798"/>
                <a:gd name="connsiteX5" fmla="*/ 0 w 2879063"/>
                <a:gd name="connsiteY5" fmla="*/ 980060 h 1598798"/>
                <a:gd name="connsiteX6" fmla="*/ 0 w 2879063"/>
                <a:gd name="connsiteY6" fmla="*/ 636167 h 1598798"/>
                <a:gd name="connsiteX0" fmla="*/ 2009 w 2879063"/>
                <a:gd name="connsiteY0" fmla="*/ 636167 h 1598798"/>
                <a:gd name="connsiteX1" fmla="*/ 610185 w 2879063"/>
                <a:gd name="connsiteY1" fmla="*/ 636167 h 1598798"/>
                <a:gd name="connsiteX2" fmla="*/ 2867843 w 2879063"/>
                <a:gd name="connsiteY2" fmla="*/ 0 h 1598798"/>
                <a:gd name="connsiteX3" fmla="*/ 2879063 w 2879063"/>
                <a:gd name="connsiteY3" fmla="*/ 1598798 h 1598798"/>
                <a:gd name="connsiteX4" fmla="*/ 648156 w 2879063"/>
                <a:gd name="connsiteY4" fmla="*/ 980060 h 1598798"/>
                <a:gd name="connsiteX5" fmla="*/ 0 w 2879063"/>
                <a:gd name="connsiteY5" fmla="*/ 980060 h 1598798"/>
                <a:gd name="connsiteX6" fmla="*/ 2009 w 2879063"/>
                <a:gd name="connsiteY6" fmla="*/ 636167 h 1598798"/>
                <a:gd name="connsiteX0" fmla="*/ 2009 w 2879063"/>
                <a:gd name="connsiteY0" fmla="*/ 636167 h 1598798"/>
                <a:gd name="connsiteX1" fmla="*/ 610185 w 2879063"/>
                <a:gd name="connsiteY1" fmla="*/ 636167 h 1598798"/>
                <a:gd name="connsiteX2" fmla="*/ 2867843 w 2879063"/>
                <a:gd name="connsiteY2" fmla="*/ 0 h 1598798"/>
                <a:gd name="connsiteX3" fmla="*/ 2879063 w 2879063"/>
                <a:gd name="connsiteY3" fmla="*/ 1598798 h 1598798"/>
                <a:gd name="connsiteX4" fmla="*/ 648156 w 2879063"/>
                <a:gd name="connsiteY4" fmla="*/ 980060 h 1598798"/>
                <a:gd name="connsiteX5" fmla="*/ 0 w 2879063"/>
                <a:gd name="connsiteY5" fmla="*/ 981444 h 1598798"/>
                <a:gd name="connsiteX6" fmla="*/ 2009 w 2879063"/>
                <a:gd name="connsiteY6" fmla="*/ 636167 h 1598798"/>
                <a:gd name="connsiteX0" fmla="*/ 2009 w 2879063"/>
                <a:gd name="connsiteY0" fmla="*/ 636167 h 1598798"/>
                <a:gd name="connsiteX1" fmla="*/ 610185 w 2879063"/>
                <a:gd name="connsiteY1" fmla="*/ 636167 h 1598798"/>
                <a:gd name="connsiteX2" fmla="*/ 2867843 w 2879063"/>
                <a:gd name="connsiteY2" fmla="*/ 0 h 1598798"/>
                <a:gd name="connsiteX3" fmla="*/ 2879063 w 2879063"/>
                <a:gd name="connsiteY3" fmla="*/ 1598798 h 1598798"/>
                <a:gd name="connsiteX4" fmla="*/ 639562 w 2879063"/>
                <a:gd name="connsiteY4" fmla="*/ 981444 h 1598798"/>
                <a:gd name="connsiteX5" fmla="*/ 0 w 2879063"/>
                <a:gd name="connsiteY5" fmla="*/ 981444 h 1598798"/>
                <a:gd name="connsiteX6" fmla="*/ 2009 w 2879063"/>
                <a:gd name="connsiteY6" fmla="*/ 636167 h 1598798"/>
                <a:gd name="connsiteX0" fmla="*/ 2009 w 2879063"/>
                <a:gd name="connsiteY0" fmla="*/ 636167 h 1598798"/>
                <a:gd name="connsiteX1" fmla="*/ 639562 w 2879063"/>
                <a:gd name="connsiteY1" fmla="*/ 637551 h 1598798"/>
                <a:gd name="connsiteX2" fmla="*/ 2867843 w 2879063"/>
                <a:gd name="connsiteY2" fmla="*/ 0 h 1598798"/>
                <a:gd name="connsiteX3" fmla="*/ 2879063 w 2879063"/>
                <a:gd name="connsiteY3" fmla="*/ 1598798 h 1598798"/>
                <a:gd name="connsiteX4" fmla="*/ 639562 w 2879063"/>
                <a:gd name="connsiteY4" fmla="*/ 981444 h 1598798"/>
                <a:gd name="connsiteX5" fmla="*/ 0 w 2879063"/>
                <a:gd name="connsiteY5" fmla="*/ 981444 h 1598798"/>
                <a:gd name="connsiteX6" fmla="*/ 2009 w 2879063"/>
                <a:gd name="connsiteY6" fmla="*/ 636167 h 1598798"/>
                <a:gd name="connsiteX0" fmla="*/ 2009 w 2879063"/>
                <a:gd name="connsiteY0" fmla="*/ 636167 h 1598798"/>
                <a:gd name="connsiteX1" fmla="*/ 639562 w 2879063"/>
                <a:gd name="connsiteY1" fmla="*/ 637551 h 1598798"/>
                <a:gd name="connsiteX2" fmla="*/ 2879063 w 2879063"/>
                <a:gd name="connsiteY2" fmla="*/ 0 h 1598798"/>
                <a:gd name="connsiteX3" fmla="*/ 2879063 w 2879063"/>
                <a:gd name="connsiteY3" fmla="*/ 1598798 h 1598798"/>
                <a:gd name="connsiteX4" fmla="*/ 639562 w 2879063"/>
                <a:gd name="connsiteY4" fmla="*/ 981444 h 1598798"/>
                <a:gd name="connsiteX5" fmla="*/ 0 w 2879063"/>
                <a:gd name="connsiteY5" fmla="*/ 981444 h 1598798"/>
                <a:gd name="connsiteX6" fmla="*/ 2009 w 2879063"/>
                <a:gd name="connsiteY6" fmla="*/ 636167 h 1598798"/>
                <a:gd name="connsiteX0" fmla="*/ 2009 w 2879063"/>
                <a:gd name="connsiteY0" fmla="*/ 636167 h 1598798"/>
                <a:gd name="connsiteX1" fmla="*/ 639562 w 2879063"/>
                <a:gd name="connsiteY1" fmla="*/ 637551 h 1598798"/>
                <a:gd name="connsiteX2" fmla="*/ 2879063 w 2879063"/>
                <a:gd name="connsiteY2" fmla="*/ 0 h 1598798"/>
                <a:gd name="connsiteX3" fmla="*/ 2879063 w 2879063"/>
                <a:gd name="connsiteY3" fmla="*/ 1598798 h 1598798"/>
                <a:gd name="connsiteX4" fmla="*/ 639562 w 2879063"/>
                <a:gd name="connsiteY4" fmla="*/ 981444 h 1598798"/>
                <a:gd name="connsiteX5" fmla="*/ 0 w 2879063"/>
                <a:gd name="connsiteY5" fmla="*/ 981444 h 1598798"/>
                <a:gd name="connsiteX6" fmla="*/ 2009 w 2879063"/>
                <a:gd name="connsiteY6" fmla="*/ 636167 h 1598798"/>
                <a:gd name="connsiteX0" fmla="*/ 2009 w 2879063"/>
                <a:gd name="connsiteY0" fmla="*/ 636167 h 1598798"/>
                <a:gd name="connsiteX1" fmla="*/ 639562 w 2879063"/>
                <a:gd name="connsiteY1" fmla="*/ 637551 h 1598798"/>
                <a:gd name="connsiteX2" fmla="*/ 2879063 w 2879063"/>
                <a:gd name="connsiteY2" fmla="*/ 0 h 1598798"/>
                <a:gd name="connsiteX3" fmla="*/ 2879063 w 2879063"/>
                <a:gd name="connsiteY3" fmla="*/ 1598798 h 1598798"/>
                <a:gd name="connsiteX4" fmla="*/ 639562 w 2879063"/>
                <a:gd name="connsiteY4" fmla="*/ 981444 h 1598798"/>
                <a:gd name="connsiteX5" fmla="*/ 0 w 2879063"/>
                <a:gd name="connsiteY5" fmla="*/ 981444 h 1598798"/>
                <a:gd name="connsiteX6" fmla="*/ 2009 w 2879063"/>
                <a:gd name="connsiteY6" fmla="*/ 636167 h 1598798"/>
                <a:gd name="connsiteX0" fmla="*/ 2009 w 2879063"/>
                <a:gd name="connsiteY0" fmla="*/ 636167 h 1598798"/>
                <a:gd name="connsiteX1" fmla="*/ 639562 w 2879063"/>
                <a:gd name="connsiteY1" fmla="*/ 637551 h 1598798"/>
                <a:gd name="connsiteX2" fmla="*/ 2879063 w 2879063"/>
                <a:gd name="connsiteY2" fmla="*/ 0 h 1598798"/>
                <a:gd name="connsiteX3" fmla="*/ 2879063 w 2879063"/>
                <a:gd name="connsiteY3" fmla="*/ 1598798 h 1598798"/>
                <a:gd name="connsiteX4" fmla="*/ 639562 w 2879063"/>
                <a:gd name="connsiteY4" fmla="*/ 981444 h 1598798"/>
                <a:gd name="connsiteX5" fmla="*/ 0 w 2879063"/>
                <a:gd name="connsiteY5" fmla="*/ 981444 h 1598798"/>
                <a:gd name="connsiteX6" fmla="*/ 2009 w 2879063"/>
                <a:gd name="connsiteY6" fmla="*/ 636167 h 1598798"/>
                <a:gd name="connsiteX0" fmla="*/ 2009 w 2879063"/>
                <a:gd name="connsiteY0" fmla="*/ 636167 h 1598798"/>
                <a:gd name="connsiteX1" fmla="*/ 639562 w 2879063"/>
                <a:gd name="connsiteY1" fmla="*/ 637551 h 1598798"/>
                <a:gd name="connsiteX2" fmla="*/ 2879063 w 2879063"/>
                <a:gd name="connsiteY2" fmla="*/ 0 h 1598798"/>
                <a:gd name="connsiteX3" fmla="*/ 2879063 w 2879063"/>
                <a:gd name="connsiteY3" fmla="*/ 1598798 h 1598798"/>
                <a:gd name="connsiteX4" fmla="*/ 639562 w 2879063"/>
                <a:gd name="connsiteY4" fmla="*/ 981444 h 1598798"/>
                <a:gd name="connsiteX5" fmla="*/ 0 w 2879063"/>
                <a:gd name="connsiteY5" fmla="*/ 981444 h 1598798"/>
                <a:gd name="connsiteX6" fmla="*/ 2009 w 2879063"/>
                <a:gd name="connsiteY6" fmla="*/ 636167 h 1598798"/>
                <a:gd name="connsiteX0" fmla="*/ 193 w 2879256"/>
                <a:gd name="connsiteY0" fmla="*/ 637551 h 1598798"/>
                <a:gd name="connsiteX1" fmla="*/ 639755 w 2879256"/>
                <a:gd name="connsiteY1" fmla="*/ 637551 h 1598798"/>
                <a:gd name="connsiteX2" fmla="*/ 2879256 w 2879256"/>
                <a:gd name="connsiteY2" fmla="*/ 0 h 1598798"/>
                <a:gd name="connsiteX3" fmla="*/ 2879256 w 2879256"/>
                <a:gd name="connsiteY3" fmla="*/ 1598798 h 1598798"/>
                <a:gd name="connsiteX4" fmla="*/ 639755 w 2879256"/>
                <a:gd name="connsiteY4" fmla="*/ 981444 h 1598798"/>
                <a:gd name="connsiteX5" fmla="*/ 193 w 2879256"/>
                <a:gd name="connsiteY5" fmla="*/ 981444 h 1598798"/>
                <a:gd name="connsiteX6" fmla="*/ 193 w 2879256"/>
                <a:gd name="connsiteY6" fmla="*/ 637551 h 1598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79256" h="1598798">
                  <a:moveTo>
                    <a:pt x="193" y="637551"/>
                  </a:moveTo>
                  <a:lnTo>
                    <a:pt x="639755" y="637551"/>
                  </a:lnTo>
                  <a:lnTo>
                    <a:pt x="2879256" y="0"/>
                  </a:lnTo>
                  <a:lnTo>
                    <a:pt x="2879256" y="1598798"/>
                  </a:lnTo>
                  <a:lnTo>
                    <a:pt x="639755" y="981444"/>
                  </a:lnTo>
                  <a:lnTo>
                    <a:pt x="193" y="981444"/>
                  </a:lnTo>
                  <a:cubicBezTo>
                    <a:pt x="863" y="866813"/>
                    <a:pt x="-477" y="752182"/>
                    <a:pt x="193" y="637551"/>
                  </a:cubicBezTo>
                  <a:close/>
                </a:path>
              </a:pathLst>
            </a:custGeom>
            <a:solidFill>
              <a:srgbClr val="FF0000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>
                  <a:effectLst/>
                  <a:ea typeface="Times New Roman"/>
                  <a:cs typeface="Times New Roman"/>
                </a:rPr>
                <a:t> </a:t>
              </a:r>
              <a:endParaRPr lang="ru-RU" sz="1100">
                <a:effectLst/>
                <a:ea typeface="Calibri"/>
                <a:cs typeface="Times New Roman"/>
              </a:endParaRPr>
            </a:p>
          </p:txBody>
        </p:sp>
      </p:grpSp>
      <p:cxnSp>
        <p:nvCxnSpPr>
          <p:cNvPr id="40" name="Line 8"/>
          <p:cNvCxnSpPr/>
          <p:nvPr/>
        </p:nvCxnSpPr>
        <p:spPr bwMode="auto">
          <a:xfrm flipV="1">
            <a:off x="3517904" y="1748019"/>
            <a:ext cx="0" cy="3064799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" name="TextBox 40"/>
          <p:cNvSpPr txBox="1"/>
          <p:nvPr/>
        </p:nvSpPr>
        <p:spPr>
          <a:xfrm>
            <a:off x="7849025" y="1447084"/>
            <a:ext cx="3197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ЦФА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Сканирование вдоль оси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849025" y="2455196"/>
            <a:ext cx="3197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ЦФА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-Y</a:t>
            </a:r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Сканирование вдоль оси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Группа 42"/>
          <p:cNvGrpSpPr/>
          <p:nvPr/>
        </p:nvGrpSpPr>
        <p:grpSpPr>
          <a:xfrm>
            <a:off x="1913208" y="2596905"/>
            <a:ext cx="3691860" cy="1514475"/>
            <a:chOff x="4907824" y="3616648"/>
            <a:chExt cx="3691860" cy="1514475"/>
          </a:xfrm>
        </p:grpSpPr>
        <p:pic>
          <p:nvPicPr>
            <p:cNvPr id="44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7824" y="3963038"/>
              <a:ext cx="1790700" cy="809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5" name="Полилиния 44"/>
            <p:cNvSpPr/>
            <p:nvPr/>
          </p:nvSpPr>
          <p:spPr>
            <a:xfrm>
              <a:off x="5803173" y="3616648"/>
              <a:ext cx="2796511" cy="1514475"/>
            </a:xfrm>
            <a:custGeom>
              <a:avLst/>
              <a:gdLst>
                <a:gd name="connsiteX0" fmla="*/ 0 w 2889055"/>
                <a:gd name="connsiteY0" fmla="*/ 673178 h 1598798"/>
                <a:gd name="connsiteX1" fmla="*/ 420736 w 2889055"/>
                <a:gd name="connsiteY1" fmla="*/ 673178 h 1598798"/>
                <a:gd name="connsiteX2" fmla="*/ 2877835 w 2889055"/>
                <a:gd name="connsiteY2" fmla="*/ 0 h 1598798"/>
                <a:gd name="connsiteX3" fmla="*/ 2889055 w 2889055"/>
                <a:gd name="connsiteY3" fmla="*/ 1598798 h 1598798"/>
                <a:gd name="connsiteX4" fmla="*/ 499273 w 2889055"/>
                <a:gd name="connsiteY4" fmla="*/ 931229 h 1598798"/>
                <a:gd name="connsiteX5" fmla="*/ 33659 w 2889055"/>
                <a:gd name="connsiteY5" fmla="*/ 914400 h 1598798"/>
                <a:gd name="connsiteX6" fmla="*/ 0 w 2889055"/>
                <a:gd name="connsiteY6" fmla="*/ 673178 h 1598798"/>
                <a:gd name="connsiteX0" fmla="*/ 0 w 2889055"/>
                <a:gd name="connsiteY0" fmla="*/ 673178 h 1598798"/>
                <a:gd name="connsiteX1" fmla="*/ 420736 w 2889055"/>
                <a:gd name="connsiteY1" fmla="*/ 673178 h 1598798"/>
                <a:gd name="connsiteX2" fmla="*/ 2877835 w 2889055"/>
                <a:gd name="connsiteY2" fmla="*/ 0 h 1598798"/>
                <a:gd name="connsiteX3" fmla="*/ 2889055 w 2889055"/>
                <a:gd name="connsiteY3" fmla="*/ 1598798 h 1598798"/>
                <a:gd name="connsiteX4" fmla="*/ 499273 w 2889055"/>
                <a:gd name="connsiteY4" fmla="*/ 931229 h 1598798"/>
                <a:gd name="connsiteX5" fmla="*/ 0 w 2889055"/>
                <a:gd name="connsiteY5" fmla="*/ 902182 h 1598798"/>
                <a:gd name="connsiteX6" fmla="*/ 0 w 2889055"/>
                <a:gd name="connsiteY6" fmla="*/ 673178 h 1598798"/>
                <a:gd name="connsiteX0" fmla="*/ 0 w 2889055"/>
                <a:gd name="connsiteY0" fmla="*/ 673178 h 1598798"/>
                <a:gd name="connsiteX1" fmla="*/ 420736 w 2889055"/>
                <a:gd name="connsiteY1" fmla="*/ 673178 h 1598798"/>
                <a:gd name="connsiteX2" fmla="*/ 2877835 w 2889055"/>
                <a:gd name="connsiteY2" fmla="*/ 0 h 1598798"/>
                <a:gd name="connsiteX3" fmla="*/ 2889055 w 2889055"/>
                <a:gd name="connsiteY3" fmla="*/ 1598798 h 1598798"/>
                <a:gd name="connsiteX4" fmla="*/ 499273 w 2889055"/>
                <a:gd name="connsiteY4" fmla="*/ 931229 h 1598798"/>
                <a:gd name="connsiteX5" fmla="*/ 0 w 2889055"/>
                <a:gd name="connsiteY5" fmla="*/ 940393 h 1598798"/>
                <a:gd name="connsiteX6" fmla="*/ 0 w 2889055"/>
                <a:gd name="connsiteY6" fmla="*/ 673178 h 1598798"/>
                <a:gd name="connsiteX0" fmla="*/ 0 w 2889055"/>
                <a:gd name="connsiteY0" fmla="*/ 673178 h 1598798"/>
                <a:gd name="connsiteX1" fmla="*/ 420736 w 2889055"/>
                <a:gd name="connsiteY1" fmla="*/ 673178 h 1598798"/>
                <a:gd name="connsiteX2" fmla="*/ 2877835 w 2889055"/>
                <a:gd name="connsiteY2" fmla="*/ 0 h 1598798"/>
                <a:gd name="connsiteX3" fmla="*/ 2889055 w 2889055"/>
                <a:gd name="connsiteY3" fmla="*/ 1598798 h 1598798"/>
                <a:gd name="connsiteX4" fmla="*/ 499273 w 2889055"/>
                <a:gd name="connsiteY4" fmla="*/ 931229 h 1598798"/>
                <a:gd name="connsiteX5" fmla="*/ 9992 w 2889055"/>
                <a:gd name="connsiteY5" fmla="*/ 980060 h 1598798"/>
                <a:gd name="connsiteX6" fmla="*/ 0 w 2889055"/>
                <a:gd name="connsiteY6" fmla="*/ 673178 h 1598798"/>
                <a:gd name="connsiteX0" fmla="*/ 0 w 2889055"/>
                <a:gd name="connsiteY0" fmla="*/ 673178 h 1598798"/>
                <a:gd name="connsiteX1" fmla="*/ 420736 w 2889055"/>
                <a:gd name="connsiteY1" fmla="*/ 673178 h 1598798"/>
                <a:gd name="connsiteX2" fmla="*/ 2877835 w 2889055"/>
                <a:gd name="connsiteY2" fmla="*/ 0 h 1598798"/>
                <a:gd name="connsiteX3" fmla="*/ 2889055 w 2889055"/>
                <a:gd name="connsiteY3" fmla="*/ 1598798 h 1598798"/>
                <a:gd name="connsiteX4" fmla="*/ 620178 w 2889055"/>
                <a:gd name="connsiteY4" fmla="*/ 980060 h 1598798"/>
                <a:gd name="connsiteX5" fmla="*/ 9992 w 2889055"/>
                <a:gd name="connsiteY5" fmla="*/ 980060 h 1598798"/>
                <a:gd name="connsiteX6" fmla="*/ 0 w 2889055"/>
                <a:gd name="connsiteY6" fmla="*/ 673178 h 1598798"/>
                <a:gd name="connsiteX0" fmla="*/ 0 w 2879063"/>
                <a:gd name="connsiteY0" fmla="*/ 636167 h 1598798"/>
                <a:gd name="connsiteX1" fmla="*/ 410744 w 2879063"/>
                <a:gd name="connsiteY1" fmla="*/ 673178 h 1598798"/>
                <a:gd name="connsiteX2" fmla="*/ 2867843 w 2879063"/>
                <a:gd name="connsiteY2" fmla="*/ 0 h 1598798"/>
                <a:gd name="connsiteX3" fmla="*/ 2879063 w 2879063"/>
                <a:gd name="connsiteY3" fmla="*/ 1598798 h 1598798"/>
                <a:gd name="connsiteX4" fmla="*/ 610186 w 2879063"/>
                <a:gd name="connsiteY4" fmla="*/ 980060 h 1598798"/>
                <a:gd name="connsiteX5" fmla="*/ 0 w 2879063"/>
                <a:gd name="connsiteY5" fmla="*/ 980060 h 1598798"/>
                <a:gd name="connsiteX6" fmla="*/ 0 w 2879063"/>
                <a:gd name="connsiteY6" fmla="*/ 636167 h 1598798"/>
                <a:gd name="connsiteX0" fmla="*/ 0 w 2879063"/>
                <a:gd name="connsiteY0" fmla="*/ 636167 h 1598798"/>
                <a:gd name="connsiteX1" fmla="*/ 572215 w 2879063"/>
                <a:gd name="connsiteY1" fmla="*/ 636167 h 1598798"/>
                <a:gd name="connsiteX2" fmla="*/ 2867843 w 2879063"/>
                <a:gd name="connsiteY2" fmla="*/ 0 h 1598798"/>
                <a:gd name="connsiteX3" fmla="*/ 2879063 w 2879063"/>
                <a:gd name="connsiteY3" fmla="*/ 1598798 h 1598798"/>
                <a:gd name="connsiteX4" fmla="*/ 610186 w 2879063"/>
                <a:gd name="connsiteY4" fmla="*/ 980060 h 1598798"/>
                <a:gd name="connsiteX5" fmla="*/ 0 w 2879063"/>
                <a:gd name="connsiteY5" fmla="*/ 980060 h 1598798"/>
                <a:gd name="connsiteX6" fmla="*/ 0 w 2879063"/>
                <a:gd name="connsiteY6" fmla="*/ 636167 h 1598798"/>
                <a:gd name="connsiteX0" fmla="*/ 0 w 2879063"/>
                <a:gd name="connsiteY0" fmla="*/ 636167 h 1598798"/>
                <a:gd name="connsiteX1" fmla="*/ 572215 w 2879063"/>
                <a:gd name="connsiteY1" fmla="*/ 636167 h 1598798"/>
                <a:gd name="connsiteX2" fmla="*/ 2867843 w 2879063"/>
                <a:gd name="connsiteY2" fmla="*/ 0 h 1598798"/>
                <a:gd name="connsiteX3" fmla="*/ 2879063 w 2879063"/>
                <a:gd name="connsiteY3" fmla="*/ 1598798 h 1598798"/>
                <a:gd name="connsiteX4" fmla="*/ 648156 w 2879063"/>
                <a:gd name="connsiteY4" fmla="*/ 980060 h 1598798"/>
                <a:gd name="connsiteX5" fmla="*/ 0 w 2879063"/>
                <a:gd name="connsiteY5" fmla="*/ 980060 h 1598798"/>
                <a:gd name="connsiteX6" fmla="*/ 0 w 2879063"/>
                <a:gd name="connsiteY6" fmla="*/ 636167 h 1598798"/>
                <a:gd name="connsiteX0" fmla="*/ 0 w 2879063"/>
                <a:gd name="connsiteY0" fmla="*/ 636167 h 1598798"/>
                <a:gd name="connsiteX1" fmla="*/ 610185 w 2879063"/>
                <a:gd name="connsiteY1" fmla="*/ 636167 h 1598798"/>
                <a:gd name="connsiteX2" fmla="*/ 2867843 w 2879063"/>
                <a:gd name="connsiteY2" fmla="*/ 0 h 1598798"/>
                <a:gd name="connsiteX3" fmla="*/ 2879063 w 2879063"/>
                <a:gd name="connsiteY3" fmla="*/ 1598798 h 1598798"/>
                <a:gd name="connsiteX4" fmla="*/ 648156 w 2879063"/>
                <a:gd name="connsiteY4" fmla="*/ 980060 h 1598798"/>
                <a:gd name="connsiteX5" fmla="*/ 0 w 2879063"/>
                <a:gd name="connsiteY5" fmla="*/ 980060 h 1598798"/>
                <a:gd name="connsiteX6" fmla="*/ 0 w 2879063"/>
                <a:gd name="connsiteY6" fmla="*/ 636167 h 1598798"/>
                <a:gd name="connsiteX0" fmla="*/ 2009 w 2879063"/>
                <a:gd name="connsiteY0" fmla="*/ 636167 h 1598798"/>
                <a:gd name="connsiteX1" fmla="*/ 610185 w 2879063"/>
                <a:gd name="connsiteY1" fmla="*/ 636167 h 1598798"/>
                <a:gd name="connsiteX2" fmla="*/ 2867843 w 2879063"/>
                <a:gd name="connsiteY2" fmla="*/ 0 h 1598798"/>
                <a:gd name="connsiteX3" fmla="*/ 2879063 w 2879063"/>
                <a:gd name="connsiteY3" fmla="*/ 1598798 h 1598798"/>
                <a:gd name="connsiteX4" fmla="*/ 648156 w 2879063"/>
                <a:gd name="connsiteY4" fmla="*/ 980060 h 1598798"/>
                <a:gd name="connsiteX5" fmla="*/ 0 w 2879063"/>
                <a:gd name="connsiteY5" fmla="*/ 980060 h 1598798"/>
                <a:gd name="connsiteX6" fmla="*/ 2009 w 2879063"/>
                <a:gd name="connsiteY6" fmla="*/ 636167 h 1598798"/>
                <a:gd name="connsiteX0" fmla="*/ 2009 w 2879063"/>
                <a:gd name="connsiteY0" fmla="*/ 636167 h 1598798"/>
                <a:gd name="connsiteX1" fmla="*/ 610185 w 2879063"/>
                <a:gd name="connsiteY1" fmla="*/ 636167 h 1598798"/>
                <a:gd name="connsiteX2" fmla="*/ 2867843 w 2879063"/>
                <a:gd name="connsiteY2" fmla="*/ 0 h 1598798"/>
                <a:gd name="connsiteX3" fmla="*/ 2879063 w 2879063"/>
                <a:gd name="connsiteY3" fmla="*/ 1598798 h 1598798"/>
                <a:gd name="connsiteX4" fmla="*/ 648156 w 2879063"/>
                <a:gd name="connsiteY4" fmla="*/ 980060 h 1598798"/>
                <a:gd name="connsiteX5" fmla="*/ 0 w 2879063"/>
                <a:gd name="connsiteY5" fmla="*/ 981444 h 1598798"/>
                <a:gd name="connsiteX6" fmla="*/ 2009 w 2879063"/>
                <a:gd name="connsiteY6" fmla="*/ 636167 h 1598798"/>
                <a:gd name="connsiteX0" fmla="*/ 2009 w 2879063"/>
                <a:gd name="connsiteY0" fmla="*/ 636167 h 1598798"/>
                <a:gd name="connsiteX1" fmla="*/ 610185 w 2879063"/>
                <a:gd name="connsiteY1" fmla="*/ 636167 h 1598798"/>
                <a:gd name="connsiteX2" fmla="*/ 2867843 w 2879063"/>
                <a:gd name="connsiteY2" fmla="*/ 0 h 1598798"/>
                <a:gd name="connsiteX3" fmla="*/ 2879063 w 2879063"/>
                <a:gd name="connsiteY3" fmla="*/ 1598798 h 1598798"/>
                <a:gd name="connsiteX4" fmla="*/ 639562 w 2879063"/>
                <a:gd name="connsiteY4" fmla="*/ 981444 h 1598798"/>
                <a:gd name="connsiteX5" fmla="*/ 0 w 2879063"/>
                <a:gd name="connsiteY5" fmla="*/ 981444 h 1598798"/>
                <a:gd name="connsiteX6" fmla="*/ 2009 w 2879063"/>
                <a:gd name="connsiteY6" fmla="*/ 636167 h 1598798"/>
                <a:gd name="connsiteX0" fmla="*/ 2009 w 2879063"/>
                <a:gd name="connsiteY0" fmla="*/ 636167 h 1598798"/>
                <a:gd name="connsiteX1" fmla="*/ 639562 w 2879063"/>
                <a:gd name="connsiteY1" fmla="*/ 637551 h 1598798"/>
                <a:gd name="connsiteX2" fmla="*/ 2867843 w 2879063"/>
                <a:gd name="connsiteY2" fmla="*/ 0 h 1598798"/>
                <a:gd name="connsiteX3" fmla="*/ 2879063 w 2879063"/>
                <a:gd name="connsiteY3" fmla="*/ 1598798 h 1598798"/>
                <a:gd name="connsiteX4" fmla="*/ 639562 w 2879063"/>
                <a:gd name="connsiteY4" fmla="*/ 981444 h 1598798"/>
                <a:gd name="connsiteX5" fmla="*/ 0 w 2879063"/>
                <a:gd name="connsiteY5" fmla="*/ 981444 h 1598798"/>
                <a:gd name="connsiteX6" fmla="*/ 2009 w 2879063"/>
                <a:gd name="connsiteY6" fmla="*/ 636167 h 1598798"/>
                <a:gd name="connsiteX0" fmla="*/ 2009 w 2879063"/>
                <a:gd name="connsiteY0" fmla="*/ 636167 h 1598798"/>
                <a:gd name="connsiteX1" fmla="*/ 639562 w 2879063"/>
                <a:gd name="connsiteY1" fmla="*/ 637551 h 1598798"/>
                <a:gd name="connsiteX2" fmla="*/ 2879063 w 2879063"/>
                <a:gd name="connsiteY2" fmla="*/ 0 h 1598798"/>
                <a:gd name="connsiteX3" fmla="*/ 2879063 w 2879063"/>
                <a:gd name="connsiteY3" fmla="*/ 1598798 h 1598798"/>
                <a:gd name="connsiteX4" fmla="*/ 639562 w 2879063"/>
                <a:gd name="connsiteY4" fmla="*/ 981444 h 1598798"/>
                <a:gd name="connsiteX5" fmla="*/ 0 w 2879063"/>
                <a:gd name="connsiteY5" fmla="*/ 981444 h 1598798"/>
                <a:gd name="connsiteX6" fmla="*/ 2009 w 2879063"/>
                <a:gd name="connsiteY6" fmla="*/ 636167 h 1598798"/>
                <a:gd name="connsiteX0" fmla="*/ 2009 w 2879063"/>
                <a:gd name="connsiteY0" fmla="*/ 636167 h 1598798"/>
                <a:gd name="connsiteX1" fmla="*/ 639562 w 2879063"/>
                <a:gd name="connsiteY1" fmla="*/ 637551 h 1598798"/>
                <a:gd name="connsiteX2" fmla="*/ 2879063 w 2879063"/>
                <a:gd name="connsiteY2" fmla="*/ 0 h 1598798"/>
                <a:gd name="connsiteX3" fmla="*/ 2879063 w 2879063"/>
                <a:gd name="connsiteY3" fmla="*/ 1598798 h 1598798"/>
                <a:gd name="connsiteX4" fmla="*/ 639562 w 2879063"/>
                <a:gd name="connsiteY4" fmla="*/ 981444 h 1598798"/>
                <a:gd name="connsiteX5" fmla="*/ 0 w 2879063"/>
                <a:gd name="connsiteY5" fmla="*/ 981444 h 1598798"/>
                <a:gd name="connsiteX6" fmla="*/ 2009 w 2879063"/>
                <a:gd name="connsiteY6" fmla="*/ 636167 h 1598798"/>
                <a:gd name="connsiteX0" fmla="*/ 2009 w 2879063"/>
                <a:gd name="connsiteY0" fmla="*/ 636167 h 1598798"/>
                <a:gd name="connsiteX1" fmla="*/ 639562 w 2879063"/>
                <a:gd name="connsiteY1" fmla="*/ 637551 h 1598798"/>
                <a:gd name="connsiteX2" fmla="*/ 2879063 w 2879063"/>
                <a:gd name="connsiteY2" fmla="*/ 0 h 1598798"/>
                <a:gd name="connsiteX3" fmla="*/ 2879063 w 2879063"/>
                <a:gd name="connsiteY3" fmla="*/ 1598798 h 1598798"/>
                <a:gd name="connsiteX4" fmla="*/ 639562 w 2879063"/>
                <a:gd name="connsiteY4" fmla="*/ 981444 h 1598798"/>
                <a:gd name="connsiteX5" fmla="*/ 0 w 2879063"/>
                <a:gd name="connsiteY5" fmla="*/ 981444 h 1598798"/>
                <a:gd name="connsiteX6" fmla="*/ 2009 w 2879063"/>
                <a:gd name="connsiteY6" fmla="*/ 636167 h 1598798"/>
                <a:gd name="connsiteX0" fmla="*/ 2009 w 2879063"/>
                <a:gd name="connsiteY0" fmla="*/ 636167 h 1598798"/>
                <a:gd name="connsiteX1" fmla="*/ 639562 w 2879063"/>
                <a:gd name="connsiteY1" fmla="*/ 637551 h 1598798"/>
                <a:gd name="connsiteX2" fmla="*/ 2879063 w 2879063"/>
                <a:gd name="connsiteY2" fmla="*/ 0 h 1598798"/>
                <a:gd name="connsiteX3" fmla="*/ 2879063 w 2879063"/>
                <a:gd name="connsiteY3" fmla="*/ 1598798 h 1598798"/>
                <a:gd name="connsiteX4" fmla="*/ 639562 w 2879063"/>
                <a:gd name="connsiteY4" fmla="*/ 981444 h 1598798"/>
                <a:gd name="connsiteX5" fmla="*/ 0 w 2879063"/>
                <a:gd name="connsiteY5" fmla="*/ 981444 h 1598798"/>
                <a:gd name="connsiteX6" fmla="*/ 2009 w 2879063"/>
                <a:gd name="connsiteY6" fmla="*/ 636167 h 1598798"/>
                <a:gd name="connsiteX0" fmla="*/ 2009 w 2879063"/>
                <a:gd name="connsiteY0" fmla="*/ 636167 h 1598798"/>
                <a:gd name="connsiteX1" fmla="*/ 639562 w 2879063"/>
                <a:gd name="connsiteY1" fmla="*/ 637551 h 1598798"/>
                <a:gd name="connsiteX2" fmla="*/ 2879063 w 2879063"/>
                <a:gd name="connsiteY2" fmla="*/ 0 h 1598798"/>
                <a:gd name="connsiteX3" fmla="*/ 2879063 w 2879063"/>
                <a:gd name="connsiteY3" fmla="*/ 1598798 h 1598798"/>
                <a:gd name="connsiteX4" fmla="*/ 639562 w 2879063"/>
                <a:gd name="connsiteY4" fmla="*/ 981444 h 1598798"/>
                <a:gd name="connsiteX5" fmla="*/ 0 w 2879063"/>
                <a:gd name="connsiteY5" fmla="*/ 981444 h 1598798"/>
                <a:gd name="connsiteX6" fmla="*/ 2009 w 2879063"/>
                <a:gd name="connsiteY6" fmla="*/ 636167 h 1598798"/>
                <a:gd name="connsiteX0" fmla="*/ 193 w 2879256"/>
                <a:gd name="connsiteY0" fmla="*/ 637551 h 1598798"/>
                <a:gd name="connsiteX1" fmla="*/ 639755 w 2879256"/>
                <a:gd name="connsiteY1" fmla="*/ 637551 h 1598798"/>
                <a:gd name="connsiteX2" fmla="*/ 2879256 w 2879256"/>
                <a:gd name="connsiteY2" fmla="*/ 0 h 1598798"/>
                <a:gd name="connsiteX3" fmla="*/ 2879256 w 2879256"/>
                <a:gd name="connsiteY3" fmla="*/ 1598798 h 1598798"/>
                <a:gd name="connsiteX4" fmla="*/ 639755 w 2879256"/>
                <a:gd name="connsiteY4" fmla="*/ 981444 h 1598798"/>
                <a:gd name="connsiteX5" fmla="*/ 193 w 2879256"/>
                <a:gd name="connsiteY5" fmla="*/ 981444 h 1598798"/>
                <a:gd name="connsiteX6" fmla="*/ 193 w 2879256"/>
                <a:gd name="connsiteY6" fmla="*/ 637551 h 1598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79256" h="1598798">
                  <a:moveTo>
                    <a:pt x="193" y="637551"/>
                  </a:moveTo>
                  <a:lnTo>
                    <a:pt x="639755" y="637551"/>
                  </a:lnTo>
                  <a:lnTo>
                    <a:pt x="2879256" y="0"/>
                  </a:lnTo>
                  <a:lnTo>
                    <a:pt x="2879256" y="1598798"/>
                  </a:lnTo>
                  <a:lnTo>
                    <a:pt x="639755" y="981444"/>
                  </a:lnTo>
                  <a:lnTo>
                    <a:pt x="193" y="981444"/>
                  </a:lnTo>
                  <a:cubicBezTo>
                    <a:pt x="863" y="866813"/>
                    <a:pt x="-477" y="752182"/>
                    <a:pt x="193" y="637551"/>
                  </a:cubicBezTo>
                  <a:close/>
                </a:path>
              </a:pathLst>
            </a:custGeom>
            <a:solidFill>
              <a:srgbClr val="FF0000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>
                  <a:effectLst/>
                  <a:ea typeface="Times New Roman"/>
                  <a:cs typeface="Times New Roman"/>
                </a:rPr>
                <a:t> </a:t>
              </a:r>
              <a:endParaRPr lang="ru-RU" sz="1100">
                <a:effectLst/>
                <a:ea typeface="Calibri"/>
                <a:cs typeface="Times New Roman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7849025" y="3463308"/>
            <a:ext cx="3569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ЦФА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-X</a:t>
            </a:r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Сканирование вдоль оси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849025" y="4484194"/>
            <a:ext cx="4049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ЦФА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-XY</a:t>
            </a:r>
          </a:p>
          <a:p>
            <a:pPr lvl="0"/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Сканирование вдоль оси 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оси 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Line 8"/>
          <p:cNvCxnSpPr/>
          <p:nvPr/>
        </p:nvCxnSpPr>
        <p:spPr bwMode="auto">
          <a:xfrm flipH="1">
            <a:off x="2057746" y="3362725"/>
            <a:ext cx="2069062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49" name="Группа 48"/>
          <p:cNvGrpSpPr/>
          <p:nvPr/>
        </p:nvGrpSpPr>
        <p:grpSpPr>
          <a:xfrm>
            <a:off x="5563819" y="3059990"/>
            <a:ext cx="252085" cy="646413"/>
            <a:chOff x="7404474" y="4719013"/>
            <a:chExt cx="252085" cy="646413"/>
          </a:xfrm>
        </p:grpSpPr>
        <p:sp>
          <p:nvSpPr>
            <p:cNvPr id="50" name="Овал 49"/>
            <p:cNvSpPr/>
            <p:nvPr/>
          </p:nvSpPr>
          <p:spPr>
            <a:xfrm rot="16200000">
              <a:off x="7270142" y="4853345"/>
              <a:ext cx="363933" cy="9527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2000">
                  <a:schemeClr val="tx2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Овал 50"/>
            <p:cNvSpPr/>
            <p:nvPr/>
          </p:nvSpPr>
          <p:spPr>
            <a:xfrm rot="16200000">
              <a:off x="7422542" y="4859476"/>
              <a:ext cx="363933" cy="9527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2000">
                  <a:schemeClr val="tx2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Овал 51"/>
            <p:cNvSpPr/>
            <p:nvPr/>
          </p:nvSpPr>
          <p:spPr>
            <a:xfrm rot="16200000">
              <a:off x="7271381" y="5135825"/>
              <a:ext cx="363933" cy="9527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2000">
                  <a:schemeClr val="tx2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Овал 52"/>
            <p:cNvSpPr/>
            <p:nvPr/>
          </p:nvSpPr>
          <p:spPr>
            <a:xfrm rot="16200000">
              <a:off x="7426957" y="5135825"/>
              <a:ext cx="363933" cy="9527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2000">
                  <a:schemeClr val="tx2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5442814" y="3062618"/>
            <a:ext cx="482785" cy="646413"/>
            <a:chOff x="8655521" y="4661302"/>
            <a:chExt cx="482785" cy="646413"/>
          </a:xfrm>
        </p:grpSpPr>
        <p:sp>
          <p:nvSpPr>
            <p:cNvPr id="55" name="Овал 54"/>
            <p:cNvSpPr/>
            <p:nvPr/>
          </p:nvSpPr>
          <p:spPr>
            <a:xfrm rot="16200000">
              <a:off x="8714327" y="4602496"/>
              <a:ext cx="363933" cy="481546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2000">
                  <a:schemeClr val="tx2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Овал 55"/>
            <p:cNvSpPr/>
            <p:nvPr/>
          </p:nvSpPr>
          <p:spPr>
            <a:xfrm rot="16200000">
              <a:off x="8715566" y="4884976"/>
              <a:ext cx="363933" cy="481546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2000">
                  <a:schemeClr val="tx2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7" name="Овал 56"/>
          <p:cNvSpPr/>
          <p:nvPr/>
        </p:nvSpPr>
        <p:spPr>
          <a:xfrm rot="16200000">
            <a:off x="5058406" y="3189102"/>
            <a:ext cx="1256398" cy="397972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5200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8" name="Группа 57"/>
          <p:cNvGrpSpPr/>
          <p:nvPr/>
        </p:nvGrpSpPr>
        <p:grpSpPr>
          <a:xfrm>
            <a:off x="5558835" y="2754999"/>
            <a:ext cx="245391" cy="1256398"/>
            <a:chOff x="5386405" y="4941169"/>
            <a:chExt cx="245391" cy="1256398"/>
          </a:xfrm>
        </p:grpSpPr>
        <p:sp>
          <p:nvSpPr>
            <p:cNvPr id="59" name="Овал 58"/>
            <p:cNvSpPr/>
            <p:nvPr/>
          </p:nvSpPr>
          <p:spPr>
            <a:xfrm rot="16200000">
              <a:off x="4801511" y="5526063"/>
              <a:ext cx="1256398" cy="86609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2000">
                  <a:schemeClr val="tx2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Овал 59"/>
            <p:cNvSpPr/>
            <p:nvPr/>
          </p:nvSpPr>
          <p:spPr>
            <a:xfrm rot="16200000">
              <a:off x="4960293" y="5526063"/>
              <a:ext cx="1256398" cy="86609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2000">
                  <a:schemeClr val="tx2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63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2460871" y="3693846"/>
            <a:ext cx="3674476" cy="809625"/>
            <a:chOff x="4922338" y="3977552"/>
            <a:chExt cx="3674476" cy="809625"/>
          </a:xfrm>
        </p:grpSpPr>
        <p:pic>
          <p:nvPicPr>
            <p:cNvPr id="62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2338" y="3977552"/>
              <a:ext cx="1790700" cy="809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3" name="Полилиния 62"/>
            <p:cNvSpPr/>
            <p:nvPr/>
          </p:nvSpPr>
          <p:spPr>
            <a:xfrm>
              <a:off x="5803173" y="4219899"/>
              <a:ext cx="2793641" cy="326432"/>
            </a:xfrm>
            <a:custGeom>
              <a:avLst/>
              <a:gdLst>
                <a:gd name="connsiteX0" fmla="*/ 0 w 2889055"/>
                <a:gd name="connsiteY0" fmla="*/ 673178 h 1598798"/>
                <a:gd name="connsiteX1" fmla="*/ 420736 w 2889055"/>
                <a:gd name="connsiteY1" fmla="*/ 673178 h 1598798"/>
                <a:gd name="connsiteX2" fmla="*/ 2877835 w 2889055"/>
                <a:gd name="connsiteY2" fmla="*/ 0 h 1598798"/>
                <a:gd name="connsiteX3" fmla="*/ 2889055 w 2889055"/>
                <a:gd name="connsiteY3" fmla="*/ 1598798 h 1598798"/>
                <a:gd name="connsiteX4" fmla="*/ 499273 w 2889055"/>
                <a:gd name="connsiteY4" fmla="*/ 931229 h 1598798"/>
                <a:gd name="connsiteX5" fmla="*/ 33659 w 2889055"/>
                <a:gd name="connsiteY5" fmla="*/ 914400 h 1598798"/>
                <a:gd name="connsiteX6" fmla="*/ 0 w 2889055"/>
                <a:gd name="connsiteY6" fmla="*/ 673178 h 1598798"/>
                <a:gd name="connsiteX0" fmla="*/ 0 w 2889055"/>
                <a:gd name="connsiteY0" fmla="*/ 673178 h 1598798"/>
                <a:gd name="connsiteX1" fmla="*/ 420736 w 2889055"/>
                <a:gd name="connsiteY1" fmla="*/ 673178 h 1598798"/>
                <a:gd name="connsiteX2" fmla="*/ 2877835 w 2889055"/>
                <a:gd name="connsiteY2" fmla="*/ 0 h 1598798"/>
                <a:gd name="connsiteX3" fmla="*/ 2889055 w 2889055"/>
                <a:gd name="connsiteY3" fmla="*/ 1598798 h 1598798"/>
                <a:gd name="connsiteX4" fmla="*/ 499273 w 2889055"/>
                <a:gd name="connsiteY4" fmla="*/ 931229 h 1598798"/>
                <a:gd name="connsiteX5" fmla="*/ 0 w 2889055"/>
                <a:gd name="connsiteY5" fmla="*/ 902182 h 1598798"/>
                <a:gd name="connsiteX6" fmla="*/ 0 w 2889055"/>
                <a:gd name="connsiteY6" fmla="*/ 673178 h 1598798"/>
                <a:gd name="connsiteX0" fmla="*/ 0 w 2889055"/>
                <a:gd name="connsiteY0" fmla="*/ 673178 h 1598798"/>
                <a:gd name="connsiteX1" fmla="*/ 420736 w 2889055"/>
                <a:gd name="connsiteY1" fmla="*/ 673178 h 1598798"/>
                <a:gd name="connsiteX2" fmla="*/ 2877835 w 2889055"/>
                <a:gd name="connsiteY2" fmla="*/ 0 h 1598798"/>
                <a:gd name="connsiteX3" fmla="*/ 2889055 w 2889055"/>
                <a:gd name="connsiteY3" fmla="*/ 1598798 h 1598798"/>
                <a:gd name="connsiteX4" fmla="*/ 499273 w 2889055"/>
                <a:gd name="connsiteY4" fmla="*/ 931229 h 1598798"/>
                <a:gd name="connsiteX5" fmla="*/ 0 w 2889055"/>
                <a:gd name="connsiteY5" fmla="*/ 940393 h 1598798"/>
                <a:gd name="connsiteX6" fmla="*/ 0 w 2889055"/>
                <a:gd name="connsiteY6" fmla="*/ 673178 h 1598798"/>
                <a:gd name="connsiteX0" fmla="*/ 0 w 2889055"/>
                <a:gd name="connsiteY0" fmla="*/ 673178 h 1598798"/>
                <a:gd name="connsiteX1" fmla="*/ 420736 w 2889055"/>
                <a:gd name="connsiteY1" fmla="*/ 673178 h 1598798"/>
                <a:gd name="connsiteX2" fmla="*/ 2877835 w 2889055"/>
                <a:gd name="connsiteY2" fmla="*/ 0 h 1598798"/>
                <a:gd name="connsiteX3" fmla="*/ 2889055 w 2889055"/>
                <a:gd name="connsiteY3" fmla="*/ 1598798 h 1598798"/>
                <a:gd name="connsiteX4" fmla="*/ 499273 w 2889055"/>
                <a:gd name="connsiteY4" fmla="*/ 931229 h 1598798"/>
                <a:gd name="connsiteX5" fmla="*/ 9992 w 2889055"/>
                <a:gd name="connsiteY5" fmla="*/ 980060 h 1598798"/>
                <a:gd name="connsiteX6" fmla="*/ 0 w 2889055"/>
                <a:gd name="connsiteY6" fmla="*/ 673178 h 1598798"/>
                <a:gd name="connsiteX0" fmla="*/ 0 w 2889055"/>
                <a:gd name="connsiteY0" fmla="*/ 673178 h 1598798"/>
                <a:gd name="connsiteX1" fmla="*/ 420736 w 2889055"/>
                <a:gd name="connsiteY1" fmla="*/ 673178 h 1598798"/>
                <a:gd name="connsiteX2" fmla="*/ 2877835 w 2889055"/>
                <a:gd name="connsiteY2" fmla="*/ 0 h 1598798"/>
                <a:gd name="connsiteX3" fmla="*/ 2889055 w 2889055"/>
                <a:gd name="connsiteY3" fmla="*/ 1598798 h 1598798"/>
                <a:gd name="connsiteX4" fmla="*/ 620178 w 2889055"/>
                <a:gd name="connsiteY4" fmla="*/ 980060 h 1598798"/>
                <a:gd name="connsiteX5" fmla="*/ 9992 w 2889055"/>
                <a:gd name="connsiteY5" fmla="*/ 980060 h 1598798"/>
                <a:gd name="connsiteX6" fmla="*/ 0 w 2889055"/>
                <a:gd name="connsiteY6" fmla="*/ 673178 h 1598798"/>
                <a:gd name="connsiteX0" fmla="*/ 0 w 2879063"/>
                <a:gd name="connsiteY0" fmla="*/ 636167 h 1598798"/>
                <a:gd name="connsiteX1" fmla="*/ 410744 w 2879063"/>
                <a:gd name="connsiteY1" fmla="*/ 673178 h 1598798"/>
                <a:gd name="connsiteX2" fmla="*/ 2867843 w 2879063"/>
                <a:gd name="connsiteY2" fmla="*/ 0 h 1598798"/>
                <a:gd name="connsiteX3" fmla="*/ 2879063 w 2879063"/>
                <a:gd name="connsiteY3" fmla="*/ 1598798 h 1598798"/>
                <a:gd name="connsiteX4" fmla="*/ 610186 w 2879063"/>
                <a:gd name="connsiteY4" fmla="*/ 980060 h 1598798"/>
                <a:gd name="connsiteX5" fmla="*/ 0 w 2879063"/>
                <a:gd name="connsiteY5" fmla="*/ 980060 h 1598798"/>
                <a:gd name="connsiteX6" fmla="*/ 0 w 2879063"/>
                <a:gd name="connsiteY6" fmla="*/ 636167 h 1598798"/>
                <a:gd name="connsiteX0" fmla="*/ 0 w 2879063"/>
                <a:gd name="connsiteY0" fmla="*/ 636167 h 1598798"/>
                <a:gd name="connsiteX1" fmla="*/ 572215 w 2879063"/>
                <a:gd name="connsiteY1" fmla="*/ 636167 h 1598798"/>
                <a:gd name="connsiteX2" fmla="*/ 2867843 w 2879063"/>
                <a:gd name="connsiteY2" fmla="*/ 0 h 1598798"/>
                <a:gd name="connsiteX3" fmla="*/ 2879063 w 2879063"/>
                <a:gd name="connsiteY3" fmla="*/ 1598798 h 1598798"/>
                <a:gd name="connsiteX4" fmla="*/ 610186 w 2879063"/>
                <a:gd name="connsiteY4" fmla="*/ 980060 h 1598798"/>
                <a:gd name="connsiteX5" fmla="*/ 0 w 2879063"/>
                <a:gd name="connsiteY5" fmla="*/ 980060 h 1598798"/>
                <a:gd name="connsiteX6" fmla="*/ 0 w 2879063"/>
                <a:gd name="connsiteY6" fmla="*/ 636167 h 1598798"/>
                <a:gd name="connsiteX0" fmla="*/ 0 w 2879063"/>
                <a:gd name="connsiteY0" fmla="*/ 636167 h 1598798"/>
                <a:gd name="connsiteX1" fmla="*/ 572215 w 2879063"/>
                <a:gd name="connsiteY1" fmla="*/ 636167 h 1598798"/>
                <a:gd name="connsiteX2" fmla="*/ 2867843 w 2879063"/>
                <a:gd name="connsiteY2" fmla="*/ 0 h 1598798"/>
                <a:gd name="connsiteX3" fmla="*/ 2879063 w 2879063"/>
                <a:gd name="connsiteY3" fmla="*/ 1598798 h 1598798"/>
                <a:gd name="connsiteX4" fmla="*/ 648156 w 2879063"/>
                <a:gd name="connsiteY4" fmla="*/ 980060 h 1598798"/>
                <a:gd name="connsiteX5" fmla="*/ 0 w 2879063"/>
                <a:gd name="connsiteY5" fmla="*/ 980060 h 1598798"/>
                <a:gd name="connsiteX6" fmla="*/ 0 w 2879063"/>
                <a:gd name="connsiteY6" fmla="*/ 636167 h 1598798"/>
                <a:gd name="connsiteX0" fmla="*/ 0 w 2879063"/>
                <a:gd name="connsiteY0" fmla="*/ 636167 h 1598798"/>
                <a:gd name="connsiteX1" fmla="*/ 610185 w 2879063"/>
                <a:gd name="connsiteY1" fmla="*/ 636167 h 1598798"/>
                <a:gd name="connsiteX2" fmla="*/ 2867843 w 2879063"/>
                <a:gd name="connsiteY2" fmla="*/ 0 h 1598798"/>
                <a:gd name="connsiteX3" fmla="*/ 2879063 w 2879063"/>
                <a:gd name="connsiteY3" fmla="*/ 1598798 h 1598798"/>
                <a:gd name="connsiteX4" fmla="*/ 648156 w 2879063"/>
                <a:gd name="connsiteY4" fmla="*/ 980060 h 1598798"/>
                <a:gd name="connsiteX5" fmla="*/ 0 w 2879063"/>
                <a:gd name="connsiteY5" fmla="*/ 980060 h 1598798"/>
                <a:gd name="connsiteX6" fmla="*/ 0 w 2879063"/>
                <a:gd name="connsiteY6" fmla="*/ 636167 h 1598798"/>
                <a:gd name="connsiteX0" fmla="*/ 2009 w 2879063"/>
                <a:gd name="connsiteY0" fmla="*/ 636167 h 1598798"/>
                <a:gd name="connsiteX1" fmla="*/ 610185 w 2879063"/>
                <a:gd name="connsiteY1" fmla="*/ 636167 h 1598798"/>
                <a:gd name="connsiteX2" fmla="*/ 2867843 w 2879063"/>
                <a:gd name="connsiteY2" fmla="*/ 0 h 1598798"/>
                <a:gd name="connsiteX3" fmla="*/ 2879063 w 2879063"/>
                <a:gd name="connsiteY3" fmla="*/ 1598798 h 1598798"/>
                <a:gd name="connsiteX4" fmla="*/ 648156 w 2879063"/>
                <a:gd name="connsiteY4" fmla="*/ 980060 h 1598798"/>
                <a:gd name="connsiteX5" fmla="*/ 0 w 2879063"/>
                <a:gd name="connsiteY5" fmla="*/ 980060 h 1598798"/>
                <a:gd name="connsiteX6" fmla="*/ 2009 w 2879063"/>
                <a:gd name="connsiteY6" fmla="*/ 636167 h 1598798"/>
                <a:gd name="connsiteX0" fmla="*/ 2009 w 2879063"/>
                <a:gd name="connsiteY0" fmla="*/ 636167 h 1598798"/>
                <a:gd name="connsiteX1" fmla="*/ 610185 w 2879063"/>
                <a:gd name="connsiteY1" fmla="*/ 636167 h 1598798"/>
                <a:gd name="connsiteX2" fmla="*/ 2867843 w 2879063"/>
                <a:gd name="connsiteY2" fmla="*/ 0 h 1598798"/>
                <a:gd name="connsiteX3" fmla="*/ 2879063 w 2879063"/>
                <a:gd name="connsiteY3" fmla="*/ 1598798 h 1598798"/>
                <a:gd name="connsiteX4" fmla="*/ 648156 w 2879063"/>
                <a:gd name="connsiteY4" fmla="*/ 980060 h 1598798"/>
                <a:gd name="connsiteX5" fmla="*/ 0 w 2879063"/>
                <a:gd name="connsiteY5" fmla="*/ 981444 h 1598798"/>
                <a:gd name="connsiteX6" fmla="*/ 2009 w 2879063"/>
                <a:gd name="connsiteY6" fmla="*/ 636167 h 1598798"/>
                <a:gd name="connsiteX0" fmla="*/ 2009 w 2879063"/>
                <a:gd name="connsiteY0" fmla="*/ 636167 h 1598798"/>
                <a:gd name="connsiteX1" fmla="*/ 610185 w 2879063"/>
                <a:gd name="connsiteY1" fmla="*/ 636167 h 1598798"/>
                <a:gd name="connsiteX2" fmla="*/ 2867843 w 2879063"/>
                <a:gd name="connsiteY2" fmla="*/ 0 h 1598798"/>
                <a:gd name="connsiteX3" fmla="*/ 2879063 w 2879063"/>
                <a:gd name="connsiteY3" fmla="*/ 1598798 h 1598798"/>
                <a:gd name="connsiteX4" fmla="*/ 639562 w 2879063"/>
                <a:gd name="connsiteY4" fmla="*/ 981444 h 1598798"/>
                <a:gd name="connsiteX5" fmla="*/ 0 w 2879063"/>
                <a:gd name="connsiteY5" fmla="*/ 981444 h 1598798"/>
                <a:gd name="connsiteX6" fmla="*/ 2009 w 2879063"/>
                <a:gd name="connsiteY6" fmla="*/ 636167 h 1598798"/>
                <a:gd name="connsiteX0" fmla="*/ 2009 w 2879063"/>
                <a:gd name="connsiteY0" fmla="*/ 636167 h 1598798"/>
                <a:gd name="connsiteX1" fmla="*/ 639562 w 2879063"/>
                <a:gd name="connsiteY1" fmla="*/ 637551 h 1598798"/>
                <a:gd name="connsiteX2" fmla="*/ 2867843 w 2879063"/>
                <a:gd name="connsiteY2" fmla="*/ 0 h 1598798"/>
                <a:gd name="connsiteX3" fmla="*/ 2879063 w 2879063"/>
                <a:gd name="connsiteY3" fmla="*/ 1598798 h 1598798"/>
                <a:gd name="connsiteX4" fmla="*/ 639562 w 2879063"/>
                <a:gd name="connsiteY4" fmla="*/ 981444 h 1598798"/>
                <a:gd name="connsiteX5" fmla="*/ 0 w 2879063"/>
                <a:gd name="connsiteY5" fmla="*/ 981444 h 1598798"/>
                <a:gd name="connsiteX6" fmla="*/ 2009 w 2879063"/>
                <a:gd name="connsiteY6" fmla="*/ 636167 h 1598798"/>
                <a:gd name="connsiteX0" fmla="*/ 2009 w 2879063"/>
                <a:gd name="connsiteY0" fmla="*/ 636167 h 1598798"/>
                <a:gd name="connsiteX1" fmla="*/ 639562 w 2879063"/>
                <a:gd name="connsiteY1" fmla="*/ 637551 h 1598798"/>
                <a:gd name="connsiteX2" fmla="*/ 2879063 w 2879063"/>
                <a:gd name="connsiteY2" fmla="*/ 0 h 1598798"/>
                <a:gd name="connsiteX3" fmla="*/ 2879063 w 2879063"/>
                <a:gd name="connsiteY3" fmla="*/ 1598798 h 1598798"/>
                <a:gd name="connsiteX4" fmla="*/ 639562 w 2879063"/>
                <a:gd name="connsiteY4" fmla="*/ 981444 h 1598798"/>
                <a:gd name="connsiteX5" fmla="*/ 0 w 2879063"/>
                <a:gd name="connsiteY5" fmla="*/ 981444 h 1598798"/>
                <a:gd name="connsiteX6" fmla="*/ 2009 w 2879063"/>
                <a:gd name="connsiteY6" fmla="*/ 636167 h 1598798"/>
                <a:gd name="connsiteX0" fmla="*/ 2009 w 2879063"/>
                <a:gd name="connsiteY0" fmla="*/ 636167 h 1598798"/>
                <a:gd name="connsiteX1" fmla="*/ 639562 w 2879063"/>
                <a:gd name="connsiteY1" fmla="*/ 637551 h 1598798"/>
                <a:gd name="connsiteX2" fmla="*/ 2879063 w 2879063"/>
                <a:gd name="connsiteY2" fmla="*/ 0 h 1598798"/>
                <a:gd name="connsiteX3" fmla="*/ 2879063 w 2879063"/>
                <a:gd name="connsiteY3" fmla="*/ 1598798 h 1598798"/>
                <a:gd name="connsiteX4" fmla="*/ 639562 w 2879063"/>
                <a:gd name="connsiteY4" fmla="*/ 981444 h 1598798"/>
                <a:gd name="connsiteX5" fmla="*/ 0 w 2879063"/>
                <a:gd name="connsiteY5" fmla="*/ 981444 h 1598798"/>
                <a:gd name="connsiteX6" fmla="*/ 2009 w 2879063"/>
                <a:gd name="connsiteY6" fmla="*/ 636167 h 1598798"/>
                <a:gd name="connsiteX0" fmla="*/ 2009 w 2879063"/>
                <a:gd name="connsiteY0" fmla="*/ 636167 h 1598798"/>
                <a:gd name="connsiteX1" fmla="*/ 639562 w 2879063"/>
                <a:gd name="connsiteY1" fmla="*/ 637551 h 1598798"/>
                <a:gd name="connsiteX2" fmla="*/ 2879063 w 2879063"/>
                <a:gd name="connsiteY2" fmla="*/ 0 h 1598798"/>
                <a:gd name="connsiteX3" fmla="*/ 2879063 w 2879063"/>
                <a:gd name="connsiteY3" fmla="*/ 1598798 h 1598798"/>
                <a:gd name="connsiteX4" fmla="*/ 639562 w 2879063"/>
                <a:gd name="connsiteY4" fmla="*/ 981444 h 1598798"/>
                <a:gd name="connsiteX5" fmla="*/ 0 w 2879063"/>
                <a:gd name="connsiteY5" fmla="*/ 981444 h 1598798"/>
                <a:gd name="connsiteX6" fmla="*/ 2009 w 2879063"/>
                <a:gd name="connsiteY6" fmla="*/ 636167 h 1598798"/>
                <a:gd name="connsiteX0" fmla="*/ 2009 w 2879063"/>
                <a:gd name="connsiteY0" fmla="*/ 636167 h 1598798"/>
                <a:gd name="connsiteX1" fmla="*/ 639562 w 2879063"/>
                <a:gd name="connsiteY1" fmla="*/ 637551 h 1598798"/>
                <a:gd name="connsiteX2" fmla="*/ 2879063 w 2879063"/>
                <a:gd name="connsiteY2" fmla="*/ 0 h 1598798"/>
                <a:gd name="connsiteX3" fmla="*/ 2879063 w 2879063"/>
                <a:gd name="connsiteY3" fmla="*/ 1598798 h 1598798"/>
                <a:gd name="connsiteX4" fmla="*/ 639562 w 2879063"/>
                <a:gd name="connsiteY4" fmla="*/ 981444 h 1598798"/>
                <a:gd name="connsiteX5" fmla="*/ 0 w 2879063"/>
                <a:gd name="connsiteY5" fmla="*/ 981444 h 1598798"/>
                <a:gd name="connsiteX6" fmla="*/ 2009 w 2879063"/>
                <a:gd name="connsiteY6" fmla="*/ 636167 h 1598798"/>
                <a:gd name="connsiteX0" fmla="*/ 2009 w 2879063"/>
                <a:gd name="connsiteY0" fmla="*/ 636167 h 1598798"/>
                <a:gd name="connsiteX1" fmla="*/ 639562 w 2879063"/>
                <a:gd name="connsiteY1" fmla="*/ 637551 h 1598798"/>
                <a:gd name="connsiteX2" fmla="*/ 2879063 w 2879063"/>
                <a:gd name="connsiteY2" fmla="*/ 0 h 1598798"/>
                <a:gd name="connsiteX3" fmla="*/ 2879063 w 2879063"/>
                <a:gd name="connsiteY3" fmla="*/ 1598798 h 1598798"/>
                <a:gd name="connsiteX4" fmla="*/ 639562 w 2879063"/>
                <a:gd name="connsiteY4" fmla="*/ 981444 h 1598798"/>
                <a:gd name="connsiteX5" fmla="*/ 0 w 2879063"/>
                <a:gd name="connsiteY5" fmla="*/ 981444 h 1598798"/>
                <a:gd name="connsiteX6" fmla="*/ 2009 w 2879063"/>
                <a:gd name="connsiteY6" fmla="*/ 636167 h 1598798"/>
                <a:gd name="connsiteX0" fmla="*/ 193 w 2879256"/>
                <a:gd name="connsiteY0" fmla="*/ 637551 h 1598798"/>
                <a:gd name="connsiteX1" fmla="*/ 639755 w 2879256"/>
                <a:gd name="connsiteY1" fmla="*/ 637551 h 1598798"/>
                <a:gd name="connsiteX2" fmla="*/ 2879256 w 2879256"/>
                <a:gd name="connsiteY2" fmla="*/ 0 h 1598798"/>
                <a:gd name="connsiteX3" fmla="*/ 2879256 w 2879256"/>
                <a:gd name="connsiteY3" fmla="*/ 1598798 h 1598798"/>
                <a:gd name="connsiteX4" fmla="*/ 639755 w 2879256"/>
                <a:gd name="connsiteY4" fmla="*/ 981444 h 1598798"/>
                <a:gd name="connsiteX5" fmla="*/ 193 w 2879256"/>
                <a:gd name="connsiteY5" fmla="*/ 981444 h 1598798"/>
                <a:gd name="connsiteX6" fmla="*/ 193 w 2879256"/>
                <a:gd name="connsiteY6" fmla="*/ 637551 h 1598798"/>
                <a:gd name="connsiteX0" fmla="*/ 193 w 2889063"/>
                <a:gd name="connsiteY0" fmla="*/ 24176 h 985423"/>
                <a:gd name="connsiteX1" fmla="*/ 639755 w 2889063"/>
                <a:gd name="connsiteY1" fmla="*/ 24176 h 985423"/>
                <a:gd name="connsiteX2" fmla="*/ 2889063 w 2889063"/>
                <a:gd name="connsiteY2" fmla="*/ 0 h 985423"/>
                <a:gd name="connsiteX3" fmla="*/ 2879256 w 2889063"/>
                <a:gd name="connsiteY3" fmla="*/ 985423 h 985423"/>
                <a:gd name="connsiteX4" fmla="*/ 639755 w 2889063"/>
                <a:gd name="connsiteY4" fmla="*/ 368069 h 985423"/>
                <a:gd name="connsiteX5" fmla="*/ 193 w 2889063"/>
                <a:gd name="connsiteY5" fmla="*/ 368069 h 985423"/>
                <a:gd name="connsiteX6" fmla="*/ 193 w 2889063"/>
                <a:gd name="connsiteY6" fmla="*/ 24176 h 985423"/>
                <a:gd name="connsiteX0" fmla="*/ 193 w 2889063"/>
                <a:gd name="connsiteY0" fmla="*/ 24176 h 372047"/>
                <a:gd name="connsiteX1" fmla="*/ 639755 w 2889063"/>
                <a:gd name="connsiteY1" fmla="*/ 24176 h 372047"/>
                <a:gd name="connsiteX2" fmla="*/ 2889063 w 2889063"/>
                <a:gd name="connsiteY2" fmla="*/ 0 h 372047"/>
                <a:gd name="connsiteX3" fmla="*/ 2879256 w 2889063"/>
                <a:gd name="connsiteY3" fmla="*/ 372047 h 372047"/>
                <a:gd name="connsiteX4" fmla="*/ 639755 w 2889063"/>
                <a:gd name="connsiteY4" fmla="*/ 368069 h 372047"/>
                <a:gd name="connsiteX5" fmla="*/ 193 w 2889063"/>
                <a:gd name="connsiteY5" fmla="*/ 368069 h 372047"/>
                <a:gd name="connsiteX6" fmla="*/ 193 w 2889063"/>
                <a:gd name="connsiteY6" fmla="*/ 24176 h 372047"/>
                <a:gd name="connsiteX0" fmla="*/ 193 w 2889063"/>
                <a:gd name="connsiteY0" fmla="*/ 0 h 347871"/>
                <a:gd name="connsiteX1" fmla="*/ 639755 w 2889063"/>
                <a:gd name="connsiteY1" fmla="*/ 0 h 347871"/>
                <a:gd name="connsiteX2" fmla="*/ 2889063 w 2889063"/>
                <a:gd name="connsiteY2" fmla="*/ 5990 h 347871"/>
                <a:gd name="connsiteX3" fmla="*/ 2879256 w 2889063"/>
                <a:gd name="connsiteY3" fmla="*/ 347871 h 347871"/>
                <a:gd name="connsiteX4" fmla="*/ 639755 w 2889063"/>
                <a:gd name="connsiteY4" fmla="*/ 343893 h 347871"/>
                <a:gd name="connsiteX5" fmla="*/ 193 w 2889063"/>
                <a:gd name="connsiteY5" fmla="*/ 343893 h 347871"/>
                <a:gd name="connsiteX6" fmla="*/ 193 w 2889063"/>
                <a:gd name="connsiteY6" fmla="*/ 0 h 347871"/>
                <a:gd name="connsiteX0" fmla="*/ 193 w 2879256"/>
                <a:gd name="connsiteY0" fmla="*/ 714 h 348585"/>
                <a:gd name="connsiteX1" fmla="*/ 639755 w 2879256"/>
                <a:gd name="connsiteY1" fmla="*/ 714 h 348585"/>
                <a:gd name="connsiteX2" fmla="*/ 2875987 w 2879256"/>
                <a:gd name="connsiteY2" fmla="*/ 0 h 348585"/>
                <a:gd name="connsiteX3" fmla="*/ 2879256 w 2879256"/>
                <a:gd name="connsiteY3" fmla="*/ 348585 h 348585"/>
                <a:gd name="connsiteX4" fmla="*/ 639755 w 2879256"/>
                <a:gd name="connsiteY4" fmla="*/ 344607 h 348585"/>
                <a:gd name="connsiteX5" fmla="*/ 193 w 2879256"/>
                <a:gd name="connsiteY5" fmla="*/ 344607 h 348585"/>
                <a:gd name="connsiteX6" fmla="*/ 193 w 2879256"/>
                <a:gd name="connsiteY6" fmla="*/ 714 h 348585"/>
                <a:gd name="connsiteX0" fmla="*/ 193 w 2876301"/>
                <a:gd name="connsiteY0" fmla="*/ 714 h 344607"/>
                <a:gd name="connsiteX1" fmla="*/ 639755 w 2876301"/>
                <a:gd name="connsiteY1" fmla="*/ 714 h 344607"/>
                <a:gd name="connsiteX2" fmla="*/ 2875987 w 2876301"/>
                <a:gd name="connsiteY2" fmla="*/ 0 h 344607"/>
                <a:gd name="connsiteX3" fmla="*/ 2875987 w 2876301"/>
                <a:gd name="connsiteY3" fmla="*/ 338530 h 344607"/>
                <a:gd name="connsiteX4" fmla="*/ 639755 w 2876301"/>
                <a:gd name="connsiteY4" fmla="*/ 344607 h 344607"/>
                <a:gd name="connsiteX5" fmla="*/ 193 w 2876301"/>
                <a:gd name="connsiteY5" fmla="*/ 344607 h 344607"/>
                <a:gd name="connsiteX6" fmla="*/ 193 w 2876301"/>
                <a:gd name="connsiteY6" fmla="*/ 714 h 34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76301" h="344607">
                  <a:moveTo>
                    <a:pt x="193" y="714"/>
                  </a:moveTo>
                  <a:lnTo>
                    <a:pt x="639755" y="714"/>
                  </a:lnTo>
                  <a:lnTo>
                    <a:pt x="2875987" y="0"/>
                  </a:lnTo>
                  <a:cubicBezTo>
                    <a:pt x="2877077" y="116195"/>
                    <a:pt x="2874897" y="222335"/>
                    <a:pt x="2875987" y="338530"/>
                  </a:cubicBezTo>
                  <a:lnTo>
                    <a:pt x="639755" y="344607"/>
                  </a:lnTo>
                  <a:lnTo>
                    <a:pt x="193" y="344607"/>
                  </a:lnTo>
                  <a:cubicBezTo>
                    <a:pt x="863" y="229976"/>
                    <a:pt x="-477" y="115345"/>
                    <a:pt x="193" y="714"/>
                  </a:cubicBezTo>
                  <a:close/>
                </a:path>
              </a:pathLst>
            </a:custGeom>
            <a:solidFill>
              <a:srgbClr val="FF0000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>
                  <a:effectLst/>
                  <a:ea typeface="Times New Roman"/>
                  <a:cs typeface="Times New Roman"/>
                </a:rPr>
                <a:t> </a:t>
              </a:r>
              <a:endParaRPr lang="ru-RU" sz="1100">
                <a:effectLst/>
                <a:ea typeface="Calibri"/>
                <a:cs typeface="Times New Roman"/>
              </a:endParaRPr>
            </a:p>
          </p:txBody>
        </p:sp>
      </p:grpSp>
      <p:sp>
        <p:nvSpPr>
          <p:cNvPr id="64" name="Прямоугольник 63"/>
          <p:cNvSpPr/>
          <p:nvPr/>
        </p:nvSpPr>
        <p:spPr>
          <a:xfrm>
            <a:off x="1051560" y="5528055"/>
            <a:ext cx="10088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Семейство методов регистрации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эхосигналов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 их обработки для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разных вариантов метода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ЦФА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уникальная возможность системы </a:t>
            </a:r>
            <a:r>
              <a:rPr lang="ru-R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АВГУР-АРТ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5" name="Группа 64"/>
          <p:cNvGrpSpPr/>
          <p:nvPr/>
        </p:nvGrpSpPr>
        <p:grpSpPr>
          <a:xfrm>
            <a:off x="2538003" y="2949329"/>
            <a:ext cx="3597344" cy="809625"/>
            <a:chOff x="4422717" y="5479132"/>
            <a:chExt cx="3597344" cy="809625"/>
          </a:xfrm>
        </p:grpSpPr>
        <p:pic>
          <p:nvPicPr>
            <p:cNvPr id="66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2717" y="5479132"/>
              <a:ext cx="1790700" cy="809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7" name="Полилиния 66"/>
            <p:cNvSpPr/>
            <p:nvPr/>
          </p:nvSpPr>
          <p:spPr>
            <a:xfrm>
              <a:off x="5364088" y="5741159"/>
              <a:ext cx="2655973" cy="326432"/>
            </a:xfrm>
            <a:custGeom>
              <a:avLst/>
              <a:gdLst>
                <a:gd name="connsiteX0" fmla="*/ 0 w 2889055"/>
                <a:gd name="connsiteY0" fmla="*/ 673178 h 1598798"/>
                <a:gd name="connsiteX1" fmla="*/ 420736 w 2889055"/>
                <a:gd name="connsiteY1" fmla="*/ 673178 h 1598798"/>
                <a:gd name="connsiteX2" fmla="*/ 2877835 w 2889055"/>
                <a:gd name="connsiteY2" fmla="*/ 0 h 1598798"/>
                <a:gd name="connsiteX3" fmla="*/ 2889055 w 2889055"/>
                <a:gd name="connsiteY3" fmla="*/ 1598798 h 1598798"/>
                <a:gd name="connsiteX4" fmla="*/ 499273 w 2889055"/>
                <a:gd name="connsiteY4" fmla="*/ 931229 h 1598798"/>
                <a:gd name="connsiteX5" fmla="*/ 33659 w 2889055"/>
                <a:gd name="connsiteY5" fmla="*/ 914400 h 1598798"/>
                <a:gd name="connsiteX6" fmla="*/ 0 w 2889055"/>
                <a:gd name="connsiteY6" fmla="*/ 673178 h 1598798"/>
                <a:gd name="connsiteX0" fmla="*/ 0 w 2889055"/>
                <a:gd name="connsiteY0" fmla="*/ 673178 h 1598798"/>
                <a:gd name="connsiteX1" fmla="*/ 420736 w 2889055"/>
                <a:gd name="connsiteY1" fmla="*/ 673178 h 1598798"/>
                <a:gd name="connsiteX2" fmla="*/ 2877835 w 2889055"/>
                <a:gd name="connsiteY2" fmla="*/ 0 h 1598798"/>
                <a:gd name="connsiteX3" fmla="*/ 2889055 w 2889055"/>
                <a:gd name="connsiteY3" fmla="*/ 1598798 h 1598798"/>
                <a:gd name="connsiteX4" fmla="*/ 499273 w 2889055"/>
                <a:gd name="connsiteY4" fmla="*/ 931229 h 1598798"/>
                <a:gd name="connsiteX5" fmla="*/ 0 w 2889055"/>
                <a:gd name="connsiteY5" fmla="*/ 902182 h 1598798"/>
                <a:gd name="connsiteX6" fmla="*/ 0 w 2889055"/>
                <a:gd name="connsiteY6" fmla="*/ 673178 h 1598798"/>
                <a:gd name="connsiteX0" fmla="*/ 0 w 2889055"/>
                <a:gd name="connsiteY0" fmla="*/ 673178 h 1598798"/>
                <a:gd name="connsiteX1" fmla="*/ 420736 w 2889055"/>
                <a:gd name="connsiteY1" fmla="*/ 673178 h 1598798"/>
                <a:gd name="connsiteX2" fmla="*/ 2877835 w 2889055"/>
                <a:gd name="connsiteY2" fmla="*/ 0 h 1598798"/>
                <a:gd name="connsiteX3" fmla="*/ 2889055 w 2889055"/>
                <a:gd name="connsiteY3" fmla="*/ 1598798 h 1598798"/>
                <a:gd name="connsiteX4" fmla="*/ 499273 w 2889055"/>
                <a:gd name="connsiteY4" fmla="*/ 931229 h 1598798"/>
                <a:gd name="connsiteX5" fmla="*/ 0 w 2889055"/>
                <a:gd name="connsiteY5" fmla="*/ 940393 h 1598798"/>
                <a:gd name="connsiteX6" fmla="*/ 0 w 2889055"/>
                <a:gd name="connsiteY6" fmla="*/ 673178 h 1598798"/>
                <a:gd name="connsiteX0" fmla="*/ 0 w 2889055"/>
                <a:gd name="connsiteY0" fmla="*/ 673178 h 1598798"/>
                <a:gd name="connsiteX1" fmla="*/ 420736 w 2889055"/>
                <a:gd name="connsiteY1" fmla="*/ 673178 h 1598798"/>
                <a:gd name="connsiteX2" fmla="*/ 2877835 w 2889055"/>
                <a:gd name="connsiteY2" fmla="*/ 0 h 1598798"/>
                <a:gd name="connsiteX3" fmla="*/ 2889055 w 2889055"/>
                <a:gd name="connsiteY3" fmla="*/ 1598798 h 1598798"/>
                <a:gd name="connsiteX4" fmla="*/ 499273 w 2889055"/>
                <a:gd name="connsiteY4" fmla="*/ 931229 h 1598798"/>
                <a:gd name="connsiteX5" fmla="*/ 9992 w 2889055"/>
                <a:gd name="connsiteY5" fmla="*/ 980060 h 1598798"/>
                <a:gd name="connsiteX6" fmla="*/ 0 w 2889055"/>
                <a:gd name="connsiteY6" fmla="*/ 673178 h 1598798"/>
                <a:gd name="connsiteX0" fmla="*/ 0 w 2889055"/>
                <a:gd name="connsiteY0" fmla="*/ 673178 h 1598798"/>
                <a:gd name="connsiteX1" fmla="*/ 420736 w 2889055"/>
                <a:gd name="connsiteY1" fmla="*/ 673178 h 1598798"/>
                <a:gd name="connsiteX2" fmla="*/ 2877835 w 2889055"/>
                <a:gd name="connsiteY2" fmla="*/ 0 h 1598798"/>
                <a:gd name="connsiteX3" fmla="*/ 2889055 w 2889055"/>
                <a:gd name="connsiteY3" fmla="*/ 1598798 h 1598798"/>
                <a:gd name="connsiteX4" fmla="*/ 620178 w 2889055"/>
                <a:gd name="connsiteY4" fmla="*/ 980060 h 1598798"/>
                <a:gd name="connsiteX5" fmla="*/ 9992 w 2889055"/>
                <a:gd name="connsiteY5" fmla="*/ 980060 h 1598798"/>
                <a:gd name="connsiteX6" fmla="*/ 0 w 2889055"/>
                <a:gd name="connsiteY6" fmla="*/ 673178 h 1598798"/>
                <a:gd name="connsiteX0" fmla="*/ 0 w 2879063"/>
                <a:gd name="connsiteY0" fmla="*/ 636167 h 1598798"/>
                <a:gd name="connsiteX1" fmla="*/ 410744 w 2879063"/>
                <a:gd name="connsiteY1" fmla="*/ 673178 h 1598798"/>
                <a:gd name="connsiteX2" fmla="*/ 2867843 w 2879063"/>
                <a:gd name="connsiteY2" fmla="*/ 0 h 1598798"/>
                <a:gd name="connsiteX3" fmla="*/ 2879063 w 2879063"/>
                <a:gd name="connsiteY3" fmla="*/ 1598798 h 1598798"/>
                <a:gd name="connsiteX4" fmla="*/ 610186 w 2879063"/>
                <a:gd name="connsiteY4" fmla="*/ 980060 h 1598798"/>
                <a:gd name="connsiteX5" fmla="*/ 0 w 2879063"/>
                <a:gd name="connsiteY5" fmla="*/ 980060 h 1598798"/>
                <a:gd name="connsiteX6" fmla="*/ 0 w 2879063"/>
                <a:gd name="connsiteY6" fmla="*/ 636167 h 1598798"/>
                <a:gd name="connsiteX0" fmla="*/ 0 w 2879063"/>
                <a:gd name="connsiteY0" fmla="*/ 636167 h 1598798"/>
                <a:gd name="connsiteX1" fmla="*/ 572215 w 2879063"/>
                <a:gd name="connsiteY1" fmla="*/ 636167 h 1598798"/>
                <a:gd name="connsiteX2" fmla="*/ 2867843 w 2879063"/>
                <a:gd name="connsiteY2" fmla="*/ 0 h 1598798"/>
                <a:gd name="connsiteX3" fmla="*/ 2879063 w 2879063"/>
                <a:gd name="connsiteY3" fmla="*/ 1598798 h 1598798"/>
                <a:gd name="connsiteX4" fmla="*/ 610186 w 2879063"/>
                <a:gd name="connsiteY4" fmla="*/ 980060 h 1598798"/>
                <a:gd name="connsiteX5" fmla="*/ 0 w 2879063"/>
                <a:gd name="connsiteY5" fmla="*/ 980060 h 1598798"/>
                <a:gd name="connsiteX6" fmla="*/ 0 w 2879063"/>
                <a:gd name="connsiteY6" fmla="*/ 636167 h 1598798"/>
                <a:gd name="connsiteX0" fmla="*/ 0 w 2879063"/>
                <a:gd name="connsiteY0" fmla="*/ 636167 h 1598798"/>
                <a:gd name="connsiteX1" fmla="*/ 572215 w 2879063"/>
                <a:gd name="connsiteY1" fmla="*/ 636167 h 1598798"/>
                <a:gd name="connsiteX2" fmla="*/ 2867843 w 2879063"/>
                <a:gd name="connsiteY2" fmla="*/ 0 h 1598798"/>
                <a:gd name="connsiteX3" fmla="*/ 2879063 w 2879063"/>
                <a:gd name="connsiteY3" fmla="*/ 1598798 h 1598798"/>
                <a:gd name="connsiteX4" fmla="*/ 648156 w 2879063"/>
                <a:gd name="connsiteY4" fmla="*/ 980060 h 1598798"/>
                <a:gd name="connsiteX5" fmla="*/ 0 w 2879063"/>
                <a:gd name="connsiteY5" fmla="*/ 980060 h 1598798"/>
                <a:gd name="connsiteX6" fmla="*/ 0 w 2879063"/>
                <a:gd name="connsiteY6" fmla="*/ 636167 h 1598798"/>
                <a:gd name="connsiteX0" fmla="*/ 0 w 2879063"/>
                <a:gd name="connsiteY0" fmla="*/ 636167 h 1598798"/>
                <a:gd name="connsiteX1" fmla="*/ 610185 w 2879063"/>
                <a:gd name="connsiteY1" fmla="*/ 636167 h 1598798"/>
                <a:gd name="connsiteX2" fmla="*/ 2867843 w 2879063"/>
                <a:gd name="connsiteY2" fmla="*/ 0 h 1598798"/>
                <a:gd name="connsiteX3" fmla="*/ 2879063 w 2879063"/>
                <a:gd name="connsiteY3" fmla="*/ 1598798 h 1598798"/>
                <a:gd name="connsiteX4" fmla="*/ 648156 w 2879063"/>
                <a:gd name="connsiteY4" fmla="*/ 980060 h 1598798"/>
                <a:gd name="connsiteX5" fmla="*/ 0 w 2879063"/>
                <a:gd name="connsiteY5" fmla="*/ 980060 h 1598798"/>
                <a:gd name="connsiteX6" fmla="*/ 0 w 2879063"/>
                <a:gd name="connsiteY6" fmla="*/ 636167 h 1598798"/>
                <a:gd name="connsiteX0" fmla="*/ 2009 w 2879063"/>
                <a:gd name="connsiteY0" fmla="*/ 636167 h 1598798"/>
                <a:gd name="connsiteX1" fmla="*/ 610185 w 2879063"/>
                <a:gd name="connsiteY1" fmla="*/ 636167 h 1598798"/>
                <a:gd name="connsiteX2" fmla="*/ 2867843 w 2879063"/>
                <a:gd name="connsiteY2" fmla="*/ 0 h 1598798"/>
                <a:gd name="connsiteX3" fmla="*/ 2879063 w 2879063"/>
                <a:gd name="connsiteY3" fmla="*/ 1598798 h 1598798"/>
                <a:gd name="connsiteX4" fmla="*/ 648156 w 2879063"/>
                <a:gd name="connsiteY4" fmla="*/ 980060 h 1598798"/>
                <a:gd name="connsiteX5" fmla="*/ 0 w 2879063"/>
                <a:gd name="connsiteY5" fmla="*/ 980060 h 1598798"/>
                <a:gd name="connsiteX6" fmla="*/ 2009 w 2879063"/>
                <a:gd name="connsiteY6" fmla="*/ 636167 h 1598798"/>
                <a:gd name="connsiteX0" fmla="*/ 2009 w 2879063"/>
                <a:gd name="connsiteY0" fmla="*/ 636167 h 1598798"/>
                <a:gd name="connsiteX1" fmla="*/ 610185 w 2879063"/>
                <a:gd name="connsiteY1" fmla="*/ 636167 h 1598798"/>
                <a:gd name="connsiteX2" fmla="*/ 2867843 w 2879063"/>
                <a:gd name="connsiteY2" fmla="*/ 0 h 1598798"/>
                <a:gd name="connsiteX3" fmla="*/ 2879063 w 2879063"/>
                <a:gd name="connsiteY3" fmla="*/ 1598798 h 1598798"/>
                <a:gd name="connsiteX4" fmla="*/ 648156 w 2879063"/>
                <a:gd name="connsiteY4" fmla="*/ 980060 h 1598798"/>
                <a:gd name="connsiteX5" fmla="*/ 0 w 2879063"/>
                <a:gd name="connsiteY5" fmla="*/ 981444 h 1598798"/>
                <a:gd name="connsiteX6" fmla="*/ 2009 w 2879063"/>
                <a:gd name="connsiteY6" fmla="*/ 636167 h 1598798"/>
                <a:gd name="connsiteX0" fmla="*/ 2009 w 2879063"/>
                <a:gd name="connsiteY0" fmla="*/ 636167 h 1598798"/>
                <a:gd name="connsiteX1" fmla="*/ 610185 w 2879063"/>
                <a:gd name="connsiteY1" fmla="*/ 636167 h 1598798"/>
                <a:gd name="connsiteX2" fmla="*/ 2867843 w 2879063"/>
                <a:gd name="connsiteY2" fmla="*/ 0 h 1598798"/>
                <a:gd name="connsiteX3" fmla="*/ 2879063 w 2879063"/>
                <a:gd name="connsiteY3" fmla="*/ 1598798 h 1598798"/>
                <a:gd name="connsiteX4" fmla="*/ 639562 w 2879063"/>
                <a:gd name="connsiteY4" fmla="*/ 981444 h 1598798"/>
                <a:gd name="connsiteX5" fmla="*/ 0 w 2879063"/>
                <a:gd name="connsiteY5" fmla="*/ 981444 h 1598798"/>
                <a:gd name="connsiteX6" fmla="*/ 2009 w 2879063"/>
                <a:gd name="connsiteY6" fmla="*/ 636167 h 1598798"/>
                <a:gd name="connsiteX0" fmla="*/ 2009 w 2879063"/>
                <a:gd name="connsiteY0" fmla="*/ 636167 h 1598798"/>
                <a:gd name="connsiteX1" fmla="*/ 639562 w 2879063"/>
                <a:gd name="connsiteY1" fmla="*/ 637551 h 1598798"/>
                <a:gd name="connsiteX2" fmla="*/ 2867843 w 2879063"/>
                <a:gd name="connsiteY2" fmla="*/ 0 h 1598798"/>
                <a:gd name="connsiteX3" fmla="*/ 2879063 w 2879063"/>
                <a:gd name="connsiteY3" fmla="*/ 1598798 h 1598798"/>
                <a:gd name="connsiteX4" fmla="*/ 639562 w 2879063"/>
                <a:gd name="connsiteY4" fmla="*/ 981444 h 1598798"/>
                <a:gd name="connsiteX5" fmla="*/ 0 w 2879063"/>
                <a:gd name="connsiteY5" fmla="*/ 981444 h 1598798"/>
                <a:gd name="connsiteX6" fmla="*/ 2009 w 2879063"/>
                <a:gd name="connsiteY6" fmla="*/ 636167 h 1598798"/>
                <a:gd name="connsiteX0" fmla="*/ 2009 w 2879063"/>
                <a:gd name="connsiteY0" fmla="*/ 636167 h 1598798"/>
                <a:gd name="connsiteX1" fmla="*/ 639562 w 2879063"/>
                <a:gd name="connsiteY1" fmla="*/ 637551 h 1598798"/>
                <a:gd name="connsiteX2" fmla="*/ 2879063 w 2879063"/>
                <a:gd name="connsiteY2" fmla="*/ 0 h 1598798"/>
                <a:gd name="connsiteX3" fmla="*/ 2879063 w 2879063"/>
                <a:gd name="connsiteY3" fmla="*/ 1598798 h 1598798"/>
                <a:gd name="connsiteX4" fmla="*/ 639562 w 2879063"/>
                <a:gd name="connsiteY4" fmla="*/ 981444 h 1598798"/>
                <a:gd name="connsiteX5" fmla="*/ 0 w 2879063"/>
                <a:gd name="connsiteY5" fmla="*/ 981444 h 1598798"/>
                <a:gd name="connsiteX6" fmla="*/ 2009 w 2879063"/>
                <a:gd name="connsiteY6" fmla="*/ 636167 h 1598798"/>
                <a:gd name="connsiteX0" fmla="*/ 2009 w 2879063"/>
                <a:gd name="connsiteY0" fmla="*/ 636167 h 1598798"/>
                <a:gd name="connsiteX1" fmla="*/ 639562 w 2879063"/>
                <a:gd name="connsiteY1" fmla="*/ 637551 h 1598798"/>
                <a:gd name="connsiteX2" fmla="*/ 2879063 w 2879063"/>
                <a:gd name="connsiteY2" fmla="*/ 0 h 1598798"/>
                <a:gd name="connsiteX3" fmla="*/ 2879063 w 2879063"/>
                <a:gd name="connsiteY3" fmla="*/ 1598798 h 1598798"/>
                <a:gd name="connsiteX4" fmla="*/ 639562 w 2879063"/>
                <a:gd name="connsiteY4" fmla="*/ 981444 h 1598798"/>
                <a:gd name="connsiteX5" fmla="*/ 0 w 2879063"/>
                <a:gd name="connsiteY5" fmla="*/ 981444 h 1598798"/>
                <a:gd name="connsiteX6" fmla="*/ 2009 w 2879063"/>
                <a:gd name="connsiteY6" fmla="*/ 636167 h 1598798"/>
                <a:gd name="connsiteX0" fmla="*/ 2009 w 2879063"/>
                <a:gd name="connsiteY0" fmla="*/ 636167 h 1598798"/>
                <a:gd name="connsiteX1" fmla="*/ 639562 w 2879063"/>
                <a:gd name="connsiteY1" fmla="*/ 637551 h 1598798"/>
                <a:gd name="connsiteX2" fmla="*/ 2879063 w 2879063"/>
                <a:gd name="connsiteY2" fmla="*/ 0 h 1598798"/>
                <a:gd name="connsiteX3" fmla="*/ 2879063 w 2879063"/>
                <a:gd name="connsiteY3" fmla="*/ 1598798 h 1598798"/>
                <a:gd name="connsiteX4" fmla="*/ 639562 w 2879063"/>
                <a:gd name="connsiteY4" fmla="*/ 981444 h 1598798"/>
                <a:gd name="connsiteX5" fmla="*/ 0 w 2879063"/>
                <a:gd name="connsiteY5" fmla="*/ 981444 h 1598798"/>
                <a:gd name="connsiteX6" fmla="*/ 2009 w 2879063"/>
                <a:gd name="connsiteY6" fmla="*/ 636167 h 1598798"/>
                <a:gd name="connsiteX0" fmla="*/ 2009 w 2879063"/>
                <a:gd name="connsiteY0" fmla="*/ 636167 h 1598798"/>
                <a:gd name="connsiteX1" fmla="*/ 639562 w 2879063"/>
                <a:gd name="connsiteY1" fmla="*/ 637551 h 1598798"/>
                <a:gd name="connsiteX2" fmla="*/ 2879063 w 2879063"/>
                <a:gd name="connsiteY2" fmla="*/ 0 h 1598798"/>
                <a:gd name="connsiteX3" fmla="*/ 2879063 w 2879063"/>
                <a:gd name="connsiteY3" fmla="*/ 1598798 h 1598798"/>
                <a:gd name="connsiteX4" fmla="*/ 639562 w 2879063"/>
                <a:gd name="connsiteY4" fmla="*/ 981444 h 1598798"/>
                <a:gd name="connsiteX5" fmla="*/ 0 w 2879063"/>
                <a:gd name="connsiteY5" fmla="*/ 981444 h 1598798"/>
                <a:gd name="connsiteX6" fmla="*/ 2009 w 2879063"/>
                <a:gd name="connsiteY6" fmla="*/ 636167 h 1598798"/>
                <a:gd name="connsiteX0" fmla="*/ 2009 w 2879063"/>
                <a:gd name="connsiteY0" fmla="*/ 636167 h 1598798"/>
                <a:gd name="connsiteX1" fmla="*/ 639562 w 2879063"/>
                <a:gd name="connsiteY1" fmla="*/ 637551 h 1598798"/>
                <a:gd name="connsiteX2" fmla="*/ 2879063 w 2879063"/>
                <a:gd name="connsiteY2" fmla="*/ 0 h 1598798"/>
                <a:gd name="connsiteX3" fmla="*/ 2879063 w 2879063"/>
                <a:gd name="connsiteY3" fmla="*/ 1598798 h 1598798"/>
                <a:gd name="connsiteX4" fmla="*/ 639562 w 2879063"/>
                <a:gd name="connsiteY4" fmla="*/ 981444 h 1598798"/>
                <a:gd name="connsiteX5" fmla="*/ 0 w 2879063"/>
                <a:gd name="connsiteY5" fmla="*/ 981444 h 1598798"/>
                <a:gd name="connsiteX6" fmla="*/ 2009 w 2879063"/>
                <a:gd name="connsiteY6" fmla="*/ 636167 h 1598798"/>
                <a:gd name="connsiteX0" fmla="*/ 193 w 2879256"/>
                <a:gd name="connsiteY0" fmla="*/ 637551 h 1598798"/>
                <a:gd name="connsiteX1" fmla="*/ 639755 w 2879256"/>
                <a:gd name="connsiteY1" fmla="*/ 637551 h 1598798"/>
                <a:gd name="connsiteX2" fmla="*/ 2879256 w 2879256"/>
                <a:gd name="connsiteY2" fmla="*/ 0 h 1598798"/>
                <a:gd name="connsiteX3" fmla="*/ 2879256 w 2879256"/>
                <a:gd name="connsiteY3" fmla="*/ 1598798 h 1598798"/>
                <a:gd name="connsiteX4" fmla="*/ 639755 w 2879256"/>
                <a:gd name="connsiteY4" fmla="*/ 981444 h 1598798"/>
                <a:gd name="connsiteX5" fmla="*/ 193 w 2879256"/>
                <a:gd name="connsiteY5" fmla="*/ 981444 h 1598798"/>
                <a:gd name="connsiteX6" fmla="*/ 193 w 2879256"/>
                <a:gd name="connsiteY6" fmla="*/ 637551 h 1598798"/>
                <a:gd name="connsiteX0" fmla="*/ 193 w 2889063"/>
                <a:gd name="connsiteY0" fmla="*/ 24176 h 985423"/>
                <a:gd name="connsiteX1" fmla="*/ 639755 w 2889063"/>
                <a:gd name="connsiteY1" fmla="*/ 24176 h 985423"/>
                <a:gd name="connsiteX2" fmla="*/ 2889063 w 2889063"/>
                <a:gd name="connsiteY2" fmla="*/ 0 h 985423"/>
                <a:gd name="connsiteX3" fmla="*/ 2879256 w 2889063"/>
                <a:gd name="connsiteY3" fmla="*/ 985423 h 985423"/>
                <a:gd name="connsiteX4" fmla="*/ 639755 w 2889063"/>
                <a:gd name="connsiteY4" fmla="*/ 368069 h 985423"/>
                <a:gd name="connsiteX5" fmla="*/ 193 w 2889063"/>
                <a:gd name="connsiteY5" fmla="*/ 368069 h 985423"/>
                <a:gd name="connsiteX6" fmla="*/ 193 w 2889063"/>
                <a:gd name="connsiteY6" fmla="*/ 24176 h 985423"/>
                <a:gd name="connsiteX0" fmla="*/ 193 w 2889063"/>
                <a:gd name="connsiteY0" fmla="*/ 24176 h 372047"/>
                <a:gd name="connsiteX1" fmla="*/ 639755 w 2889063"/>
                <a:gd name="connsiteY1" fmla="*/ 24176 h 372047"/>
                <a:gd name="connsiteX2" fmla="*/ 2889063 w 2889063"/>
                <a:gd name="connsiteY2" fmla="*/ 0 h 372047"/>
                <a:gd name="connsiteX3" fmla="*/ 2879256 w 2889063"/>
                <a:gd name="connsiteY3" fmla="*/ 372047 h 372047"/>
                <a:gd name="connsiteX4" fmla="*/ 639755 w 2889063"/>
                <a:gd name="connsiteY4" fmla="*/ 368069 h 372047"/>
                <a:gd name="connsiteX5" fmla="*/ 193 w 2889063"/>
                <a:gd name="connsiteY5" fmla="*/ 368069 h 372047"/>
                <a:gd name="connsiteX6" fmla="*/ 193 w 2889063"/>
                <a:gd name="connsiteY6" fmla="*/ 24176 h 372047"/>
                <a:gd name="connsiteX0" fmla="*/ 193 w 2889063"/>
                <a:gd name="connsiteY0" fmla="*/ 0 h 347871"/>
                <a:gd name="connsiteX1" fmla="*/ 639755 w 2889063"/>
                <a:gd name="connsiteY1" fmla="*/ 0 h 347871"/>
                <a:gd name="connsiteX2" fmla="*/ 2889063 w 2889063"/>
                <a:gd name="connsiteY2" fmla="*/ 5990 h 347871"/>
                <a:gd name="connsiteX3" fmla="*/ 2879256 w 2889063"/>
                <a:gd name="connsiteY3" fmla="*/ 347871 h 347871"/>
                <a:gd name="connsiteX4" fmla="*/ 639755 w 2889063"/>
                <a:gd name="connsiteY4" fmla="*/ 343893 h 347871"/>
                <a:gd name="connsiteX5" fmla="*/ 193 w 2889063"/>
                <a:gd name="connsiteY5" fmla="*/ 343893 h 347871"/>
                <a:gd name="connsiteX6" fmla="*/ 193 w 2889063"/>
                <a:gd name="connsiteY6" fmla="*/ 0 h 347871"/>
                <a:gd name="connsiteX0" fmla="*/ 193 w 2879256"/>
                <a:gd name="connsiteY0" fmla="*/ 714 h 348585"/>
                <a:gd name="connsiteX1" fmla="*/ 639755 w 2879256"/>
                <a:gd name="connsiteY1" fmla="*/ 714 h 348585"/>
                <a:gd name="connsiteX2" fmla="*/ 2875987 w 2879256"/>
                <a:gd name="connsiteY2" fmla="*/ 0 h 348585"/>
                <a:gd name="connsiteX3" fmla="*/ 2879256 w 2879256"/>
                <a:gd name="connsiteY3" fmla="*/ 348585 h 348585"/>
                <a:gd name="connsiteX4" fmla="*/ 639755 w 2879256"/>
                <a:gd name="connsiteY4" fmla="*/ 344607 h 348585"/>
                <a:gd name="connsiteX5" fmla="*/ 193 w 2879256"/>
                <a:gd name="connsiteY5" fmla="*/ 344607 h 348585"/>
                <a:gd name="connsiteX6" fmla="*/ 193 w 2879256"/>
                <a:gd name="connsiteY6" fmla="*/ 714 h 348585"/>
                <a:gd name="connsiteX0" fmla="*/ 193 w 2876301"/>
                <a:gd name="connsiteY0" fmla="*/ 714 h 344607"/>
                <a:gd name="connsiteX1" fmla="*/ 639755 w 2876301"/>
                <a:gd name="connsiteY1" fmla="*/ 714 h 344607"/>
                <a:gd name="connsiteX2" fmla="*/ 2875987 w 2876301"/>
                <a:gd name="connsiteY2" fmla="*/ 0 h 344607"/>
                <a:gd name="connsiteX3" fmla="*/ 2875987 w 2876301"/>
                <a:gd name="connsiteY3" fmla="*/ 338530 h 344607"/>
                <a:gd name="connsiteX4" fmla="*/ 639755 w 2876301"/>
                <a:gd name="connsiteY4" fmla="*/ 344607 h 344607"/>
                <a:gd name="connsiteX5" fmla="*/ 193 w 2876301"/>
                <a:gd name="connsiteY5" fmla="*/ 344607 h 344607"/>
                <a:gd name="connsiteX6" fmla="*/ 193 w 2876301"/>
                <a:gd name="connsiteY6" fmla="*/ 714 h 34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76301" h="344607">
                  <a:moveTo>
                    <a:pt x="193" y="714"/>
                  </a:moveTo>
                  <a:lnTo>
                    <a:pt x="639755" y="714"/>
                  </a:lnTo>
                  <a:lnTo>
                    <a:pt x="2875987" y="0"/>
                  </a:lnTo>
                  <a:cubicBezTo>
                    <a:pt x="2877077" y="116195"/>
                    <a:pt x="2874897" y="222335"/>
                    <a:pt x="2875987" y="338530"/>
                  </a:cubicBezTo>
                  <a:lnTo>
                    <a:pt x="639755" y="344607"/>
                  </a:lnTo>
                  <a:lnTo>
                    <a:pt x="193" y="344607"/>
                  </a:lnTo>
                  <a:cubicBezTo>
                    <a:pt x="863" y="229976"/>
                    <a:pt x="-477" y="115345"/>
                    <a:pt x="193" y="714"/>
                  </a:cubicBezTo>
                  <a:close/>
                </a:path>
              </a:pathLst>
            </a:custGeom>
            <a:solidFill>
              <a:srgbClr val="FF0000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>
                  <a:effectLst/>
                  <a:ea typeface="Times New Roman"/>
                  <a:cs typeface="Times New Roman"/>
                </a:rPr>
                <a:t> </a:t>
              </a:r>
              <a:endParaRPr lang="ru-RU" sz="1100">
                <a:effectLst/>
                <a:ea typeface="Calibri"/>
                <a:cs typeface="Times New Roman"/>
              </a:endParaRPr>
            </a:p>
          </p:txBody>
        </p:sp>
      </p:grpSp>
      <p:grpSp>
        <p:nvGrpSpPr>
          <p:cNvPr id="69" name="Группа 68"/>
          <p:cNvGrpSpPr/>
          <p:nvPr/>
        </p:nvGrpSpPr>
        <p:grpSpPr>
          <a:xfrm>
            <a:off x="5587190" y="3215185"/>
            <a:ext cx="228815" cy="317089"/>
            <a:chOff x="7404473" y="4876407"/>
            <a:chExt cx="228815" cy="317089"/>
          </a:xfrm>
          <a:solidFill>
            <a:schemeClr val="tx1"/>
          </a:solidFill>
        </p:grpSpPr>
        <p:sp>
          <p:nvSpPr>
            <p:cNvPr id="70" name="Овал 69"/>
            <p:cNvSpPr/>
            <p:nvPr/>
          </p:nvSpPr>
          <p:spPr>
            <a:xfrm rot="16200000">
              <a:off x="7404473" y="4878091"/>
              <a:ext cx="72000" cy="72000"/>
            </a:xfrm>
            <a:prstGeom prst="ellipse">
              <a:avLst/>
            </a:prstGeom>
            <a:grpFill/>
            <a:ln w="63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Овал 70"/>
            <p:cNvSpPr/>
            <p:nvPr/>
          </p:nvSpPr>
          <p:spPr>
            <a:xfrm rot="16200000">
              <a:off x="7556873" y="4876407"/>
              <a:ext cx="72000" cy="72000"/>
            </a:xfrm>
            <a:prstGeom prst="ellipse">
              <a:avLst/>
            </a:prstGeom>
            <a:grpFill/>
            <a:ln w="63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Овал 71"/>
            <p:cNvSpPr/>
            <p:nvPr/>
          </p:nvSpPr>
          <p:spPr>
            <a:xfrm rot="16200000">
              <a:off x="7405712" y="5121496"/>
              <a:ext cx="72000" cy="72000"/>
            </a:xfrm>
            <a:prstGeom prst="ellipse">
              <a:avLst/>
            </a:prstGeom>
            <a:grpFill/>
            <a:ln w="63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Овал 72"/>
            <p:cNvSpPr/>
            <p:nvPr/>
          </p:nvSpPr>
          <p:spPr>
            <a:xfrm rot="16200000">
              <a:off x="7561288" y="5121496"/>
              <a:ext cx="72000" cy="72000"/>
            </a:xfrm>
            <a:prstGeom prst="ellipse">
              <a:avLst/>
            </a:prstGeom>
            <a:grpFill/>
            <a:ln w="63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57026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68 0.00116 L 0.06892 0.0009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6" grpId="0"/>
      <p:bldP spid="47" grpId="0"/>
      <p:bldP spid="57" grpId="0" animBg="1"/>
      <p:bldP spid="5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270159"/>
            </a:gs>
            <a:gs pos="0">
              <a:srgbClr val="2D0167"/>
            </a:gs>
            <a:gs pos="100000">
              <a:srgbClr val="20014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178469" y="1247942"/>
            <a:ext cx="8583370" cy="31243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Восстановление изображения всей границы </a:t>
            </a:r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отражателей</a:t>
            </a:r>
            <a:endParaRPr lang="en-US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93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4032</TotalTime>
  <Words>2897</Words>
  <Application>Microsoft Office PowerPoint</Application>
  <PresentationFormat>Широкоэкранный</PresentationFormat>
  <Paragraphs>403</Paragraphs>
  <Slides>62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62</vt:i4>
      </vt:variant>
    </vt:vector>
  </HeadingPairs>
  <TitlesOfParts>
    <vt:vector size="71" baseType="lpstr">
      <vt:lpstr>Arial</vt:lpstr>
      <vt:lpstr>Calibri</vt:lpstr>
      <vt:lpstr>Calibri Light</vt:lpstr>
      <vt:lpstr>Symbol</vt:lpstr>
      <vt:lpstr>Times New Roman</vt:lpstr>
      <vt:lpstr>游ゴシック</vt:lpstr>
      <vt:lpstr>Тема Office</vt:lpstr>
      <vt:lpstr>Visio</vt:lpstr>
      <vt:lpstr>Equation</vt:lpstr>
      <vt:lpstr>Презентация PowerPoint</vt:lpstr>
      <vt:lpstr>Презентация PowerPoint</vt:lpstr>
      <vt:lpstr>Презентация PowerPoint</vt:lpstr>
      <vt:lpstr>Используемые термины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ПДО 4</vt:lpstr>
      <vt:lpstr>ПДО 3</vt:lpstr>
      <vt:lpstr>ПДО 2</vt:lpstr>
      <vt:lpstr>ПДО 1</vt:lpstr>
      <vt:lpstr>Презентация PowerPoint</vt:lpstr>
      <vt:lpstr>Презентация PowerPoint</vt:lpstr>
      <vt:lpstr>Выводы по разделу</vt:lpstr>
      <vt:lpstr> Восстановление изображения отражателей  в 3D-режиме, применение ПРАР</vt:lpstr>
      <vt:lpstr>Презентация PowerPoint</vt:lpstr>
      <vt:lpstr>Презентация PowerPoint</vt:lpstr>
      <vt:lpstr>Презентация PowerPoint</vt:lpstr>
      <vt:lpstr> Контроль полимерно-композитных материалов </vt:lpstr>
      <vt:lpstr>Презентация PowerPoint</vt:lpstr>
      <vt:lpstr>Презентация PowerPoint</vt:lpstr>
      <vt:lpstr>Презентация PowerPoint</vt:lpstr>
      <vt:lpstr> Применение текстурных фильтров для обработки изображения отражателей</vt:lpstr>
      <vt:lpstr>Презентация PowerPoint</vt:lpstr>
      <vt:lpstr>Презентация PowerPoint</vt:lpstr>
      <vt:lpstr>Презентация PowerPoint</vt:lpstr>
      <vt:lpstr>Презентация PowerPoint</vt:lpstr>
      <vt:lpstr>Восстановить высококачественное изображение отражателей без знания  геометро-акустических свойств образца невозможно!</vt:lpstr>
      <vt:lpstr>Учёт неровной поверхности  объекта контроля   </vt:lpstr>
      <vt:lpstr>Презентация PowerPoint</vt:lpstr>
      <vt:lpstr>Презентация PowerPoint</vt:lpstr>
      <vt:lpstr>Презентация PowerPoint</vt:lpstr>
      <vt:lpstr>Презентация PowerPoint</vt:lpstr>
      <vt:lpstr>Определение скорости звука или коэффициентов упругости в сварном соединении  </vt:lpstr>
      <vt:lpstr>Презентация PowerPoint</vt:lpstr>
      <vt:lpstr>Презентация PowerPoint</vt:lpstr>
      <vt:lpstr>Презентация PowerPoint</vt:lpstr>
      <vt:lpstr>Презентация PowerPoint</vt:lpstr>
      <vt:lpstr>Учёт неоднородности и анизотропии  с объекте контроля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Решение обратной коэффициентной задачи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Контакты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Блинов Евгений А.</dc:creator>
  <cp:lastModifiedBy>Базулин Евгений Г.</cp:lastModifiedBy>
  <cp:revision>226</cp:revision>
  <dcterms:created xsi:type="dcterms:W3CDTF">2021-02-03T09:35:39Z</dcterms:created>
  <dcterms:modified xsi:type="dcterms:W3CDTF">2021-09-17T10:57:12Z</dcterms:modified>
</cp:coreProperties>
</file>